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D22F35-F8BC-4FB1-9925-53F58FD501E8}" v="2" dt="2026-09-25T02:57:05.3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i kristiawan" userId="296b095ad5357a9d" providerId="LiveId" clId="{E02B26AA-07B9-48A2-A120-3ED3BDEA8115}"/>
    <pc:docChg chg="undo custSel modSld">
      <pc:chgData name="adi kristiawan" userId="296b095ad5357a9d" providerId="LiveId" clId="{E02B26AA-07B9-48A2-A120-3ED3BDEA8115}" dt="2026-09-25T02:57:05.345" v="3"/>
      <pc:docMkLst>
        <pc:docMk/>
      </pc:docMkLst>
      <pc:sldChg chg="modSp mod">
        <pc:chgData name="adi kristiawan" userId="296b095ad5357a9d" providerId="LiveId" clId="{E02B26AA-07B9-48A2-A120-3ED3BDEA8115}" dt="2026-09-25T02:57:05.345" v="3"/>
        <pc:sldMkLst>
          <pc:docMk/>
          <pc:sldMk cId="3913349469" sldId="266"/>
        </pc:sldMkLst>
        <pc:spChg chg="mod">
          <ac:chgData name="adi kristiawan" userId="296b095ad5357a9d" providerId="LiveId" clId="{E02B26AA-07B9-48A2-A120-3ED3BDEA8115}" dt="2026-09-25T02:57:05.345" v="3"/>
          <ac:spMkLst>
            <pc:docMk/>
            <pc:sldMk cId="3913349469" sldId="266"/>
            <ac:spMk id="2" creationId="{18836515-872F-B5D8-DAFB-E20734E39ED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87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91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3182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64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2805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85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50773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1406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4621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151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4770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E3CCF893-B0F4-47AC-BB57-4D1358842FD1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231CD-F12B-4618-8F8D-74771A0F20BE}" type="slidenum">
              <a:rPr lang="en-ID" smtClean="0"/>
              <a:t>‹#›</a:t>
            </a:fld>
            <a:endParaRPr lang="en-ID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1128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A6971-D7A8-DE6B-6BA1-FADC899A40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PSIKOLOGI EKONOMI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48ED3-A9BB-C10C-D2C5-610DC3B84A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06962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3F0CB-4CEB-6C7F-53B2-EF98A6CC9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81000"/>
            <a:ext cx="9905998" cy="657225"/>
          </a:xfrm>
        </p:spPr>
        <p:txBody>
          <a:bodyPr>
            <a:normAutofit/>
          </a:bodyPr>
          <a:lstStyle/>
          <a:p>
            <a:r>
              <a:rPr lang="en-ID" sz="2800" b="1" dirty="0">
                <a:effectLst/>
              </a:rPr>
              <a:t>Apa </a:t>
            </a:r>
            <a:r>
              <a:rPr lang="en-ID" sz="2800" b="1" dirty="0" err="1">
                <a:effectLst/>
              </a:rPr>
              <a:t>itu</a:t>
            </a:r>
            <a:r>
              <a:rPr lang="en-ID" sz="2800" b="1" dirty="0">
                <a:effectLst/>
              </a:rPr>
              <a:t> </a:t>
            </a:r>
            <a:r>
              <a:rPr lang="en-ID" sz="2800" b="1" dirty="0" err="1">
                <a:effectLst/>
              </a:rPr>
              <a:t>Psikologi</a:t>
            </a:r>
            <a:r>
              <a:rPr lang="en-ID" sz="2800" b="1" dirty="0">
                <a:effectLst/>
              </a:rPr>
              <a:t> Ekonomi?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8221C-100A-4A10-FBDE-718B8E49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485900"/>
            <a:ext cx="9905998" cy="4667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 err="1">
                <a:effectLst/>
              </a:rPr>
              <a:t>Secara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mendasar</a:t>
            </a:r>
            <a:r>
              <a:rPr lang="en-ID" dirty="0">
                <a:effectLst/>
              </a:rPr>
              <a:t>, </a:t>
            </a:r>
            <a:r>
              <a:rPr lang="en-ID" b="1" dirty="0" err="1">
                <a:effectLst/>
              </a:rPr>
              <a:t>Psikologi</a:t>
            </a:r>
            <a:r>
              <a:rPr lang="en-ID" b="1" dirty="0">
                <a:effectLst/>
              </a:rPr>
              <a:t> Ekonomi</a:t>
            </a:r>
            <a:r>
              <a:rPr lang="en-ID" dirty="0">
                <a:effectLst/>
              </a:rPr>
              <a:t> (</a:t>
            </a:r>
            <a:r>
              <a:rPr lang="en-ID" i="1" dirty="0">
                <a:effectLst/>
              </a:rPr>
              <a:t>Economic Psychology</a:t>
            </a:r>
            <a:r>
              <a:rPr lang="en-ID" dirty="0">
                <a:effectLst/>
              </a:rPr>
              <a:t>) </a:t>
            </a:r>
            <a:r>
              <a:rPr lang="en-ID" dirty="0" err="1">
                <a:effectLst/>
              </a:rPr>
              <a:t>adalah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cabang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psikologi</a:t>
            </a:r>
            <a:r>
              <a:rPr lang="en-ID" dirty="0">
                <a:effectLst/>
              </a:rPr>
              <a:t> yang </a:t>
            </a:r>
            <a:r>
              <a:rPr lang="en-ID" dirty="0" err="1">
                <a:effectLst/>
              </a:rPr>
              <a:t>mempelajari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mekanisme</a:t>
            </a:r>
            <a:r>
              <a:rPr lang="en-ID" dirty="0">
                <a:effectLst/>
              </a:rPr>
              <a:t> dan proses </a:t>
            </a:r>
            <a:r>
              <a:rPr lang="en-ID" dirty="0" err="1">
                <a:effectLst/>
              </a:rPr>
              <a:t>psikologis</a:t>
            </a:r>
            <a:r>
              <a:rPr lang="en-ID" dirty="0">
                <a:effectLst/>
              </a:rPr>
              <a:t> yang </a:t>
            </a:r>
            <a:r>
              <a:rPr lang="en-ID" dirty="0" err="1">
                <a:effectLst/>
              </a:rPr>
              <a:t>mendasari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perilaku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ekonomi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individu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maupun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kelompok</a:t>
            </a:r>
            <a:r>
              <a:rPr lang="en-ID" dirty="0">
                <a:effectLst/>
              </a:rPr>
              <a:t>.</a:t>
            </a:r>
          </a:p>
          <a:p>
            <a:endParaRPr lang="en-ID" dirty="0">
              <a:effectLst/>
            </a:endParaRPr>
          </a:p>
          <a:p>
            <a:pPr marL="0" indent="0">
              <a:buNone/>
            </a:pPr>
            <a:r>
              <a:rPr lang="en-ID" dirty="0">
                <a:effectLst/>
              </a:rPr>
              <a:t>Jika </a:t>
            </a:r>
            <a:r>
              <a:rPr lang="en-ID" dirty="0" err="1">
                <a:effectLst/>
              </a:rPr>
              <a:t>ekonomi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tradisional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sering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mengasumsikan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bahwa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manusia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adalah</a:t>
            </a:r>
            <a:r>
              <a:rPr lang="en-ID" dirty="0">
                <a:effectLst/>
              </a:rPr>
              <a:t> </a:t>
            </a:r>
            <a:r>
              <a:rPr lang="en-ID" i="1" dirty="0">
                <a:effectLst/>
              </a:rPr>
              <a:t>Homo Economicus</a:t>
            </a:r>
            <a:r>
              <a:rPr lang="en-ID" dirty="0">
                <a:effectLst/>
              </a:rPr>
              <a:t>—</a:t>
            </a:r>
            <a:r>
              <a:rPr lang="en-ID" dirty="0" err="1">
                <a:effectLst/>
              </a:rPr>
              <a:t>makhluk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rasional</a:t>
            </a:r>
            <a:r>
              <a:rPr lang="en-ID" dirty="0">
                <a:effectLst/>
              </a:rPr>
              <a:t> yang </a:t>
            </a:r>
            <a:r>
              <a:rPr lang="en-ID" dirty="0" err="1">
                <a:effectLst/>
              </a:rPr>
              <a:t>selalu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mengambil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keputusan</a:t>
            </a:r>
            <a:r>
              <a:rPr lang="en-ID" dirty="0">
                <a:effectLst/>
              </a:rPr>
              <a:t> demi </a:t>
            </a:r>
            <a:r>
              <a:rPr lang="en-ID" dirty="0" err="1">
                <a:effectLst/>
              </a:rPr>
              <a:t>memaksimalkan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keuntungan</a:t>
            </a:r>
            <a:r>
              <a:rPr lang="en-ID" dirty="0">
                <a:effectLst/>
              </a:rPr>
              <a:t> (</a:t>
            </a:r>
            <a:r>
              <a:rPr lang="en-ID" i="1" dirty="0">
                <a:effectLst/>
              </a:rPr>
              <a:t>utility</a:t>
            </a:r>
            <a:r>
              <a:rPr lang="en-ID" dirty="0">
                <a:effectLst/>
              </a:rPr>
              <a:t>) </a:t>
            </a:r>
            <a:r>
              <a:rPr lang="en-ID" dirty="0" err="1">
                <a:effectLst/>
              </a:rPr>
              <a:t>dengan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informasi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sempurna</a:t>
            </a:r>
            <a:r>
              <a:rPr lang="en-ID" dirty="0">
                <a:effectLst/>
              </a:rPr>
              <a:t>—</a:t>
            </a:r>
            <a:r>
              <a:rPr lang="en-ID" dirty="0" err="1">
                <a:effectLst/>
              </a:rPr>
              <a:t>psikologi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ekonomi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hadir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untuk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melihat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realitas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sebaliknya</a:t>
            </a:r>
            <a:r>
              <a:rPr lang="en-ID" dirty="0">
                <a:effectLst/>
              </a:rPr>
              <a:t>: </a:t>
            </a:r>
            <a:r>
              <a:rPr lang="en-ID" b="1" dirty="0" err="1">
                <a:effectLst/>
              </a:rPr>
              <a:t>manusia</a:t>
            </a:r>
            <a:r>
              <a:rPr lang="en-ID" b="1" dirty="0">
                <a:effectLst/>
              </a:rPr>
              <a:t> </a:t>
            </a:r>
            <a:r>
              <a:rPr lang="en-ID" b="1" dirty="0" err="1">
                <a:effectLst/>
              </a:rPr>
              <a:t>adalah</a:t>
            </a:r>
            <a:r>
              <a:rPr lang="en-ID" b="1" dirty="0">
                <a:effectLst/>
              </a:rPr>
              <a:t> </a:t>
            </a:r>
            <a:r>
              <a:rPr lang="en-ID" b="1" dirty="0" err="1">
                <a:effectLst/>
              </a:rPr>
              <a:t>makhluk</a:t>
            </a:r>
            <a:r>
              <a:rPr lang="en-ID" b="1" dirty="0">
                <a:effectLst/>
              </a:rPr>
              <a:t> yang </a:t>
            </a:r>
            <a:r>
              <a:rPr lang="en-ID" b="1" dirty="0" err="1">
                <a:effectLst/>
              </a:rPr>
              <a:t>memiliki</a:t>
            </a:r>
            <a:r>
              <a:rPr lang="en-ID" b="1" dirty="0">
                <a:effectLst/>
              </a:rPr>
              <a:t> </a:t>
            </a:r>
            <a:r>
              <a:rPr lang="en-ID" b="1" dirty="0" err="1">
                <a:effectLst/>
              </a:rPr>
              <a:t>batasan</a:t>
            </a:r>
            <a:r>
              <a:rPr lang="en-ID" b="1" dirty="0">
                <a:effectLst/>
              </a:rPr>
              <a:t> </a:t>
            </a:r>
            <a:r>
              <a:rPr lang="en-ID" b="1" dirty="0" err="1">
                <a:effectLst/>
              </a:rPr>
              <a:t>kognitif</a:t>
            </a:r>
            <a:r>
              <a:rPr lang="en-ID" b="1" dirty="0">
                <a:effectLst/>
              </a:rPr>
              <a:t>, </a:t>
            </a:r>
            <a:r>
              <a:rPr lang="en-ID" b="1" dirty="0" err="1">
                <a:effectLst/>
              </a:rPr>
              <a:t>emosi</a:t>
            </a:r>
            <a:r>
              <a:rPr lang="en-ID" b="1" dirty="0">
                <a:effectLst/>
              </a:rPr>
              <a:t>, bias, dan </a:t>
            </a:r>
            <a:r>
              <a:rPr lang="en-ID" b="1" dirty="0" err="1">
                <a:effectLst/>
              </a:rPr>
              <a:t>pengaruh</a:t>
            </a:r>
            <a:r>
              <a:rPr lang="en-ID" b="1" dirty="0">
                <a:effectLst/>
              </a:rPr>
              <a:t> </a:t>
            </a:r>
            <a:r>
              <a:rPr lang="en-ID" b="1" dirty="0" err="1">
                <a:effectLst/>
              </a:rPr>
              <a:t>sosial</a:t>
            </a:r>
            <a:r>
              <a:rPr lang="en-ID" b="1" dirty="0">
                <a:effectLst/>
              </a:rPr>
              <a:t> </a:t>
            </a:r>
            <a:r>
              <a:rPr lang="en-ID" b="1" dirty="0" err="1">
                <a:effectLst/>
              </a:rPr>
              <a:t>dalam</a:t>
            </a:r>
            <a:r>
              <a:rPr lang="en-ID" b="1" dirty="0">
                <a:effectLst/>
              </a:rPr>
              <a:t> </a:t>
            </a:r>
            <a:r>
              <a:rPr lang="en-ID" b="1" dirty="0" err="1">
                <a:effectLst/>
              </a:rPr>
              <a:t>mengambil</a:t>
            </a:r>
            <a:r>
              <a:rPr lang="en-ID" b="1" dirty="0">
                <a:effectLst/>
              </a:rPr>
              <a:t> </a:t>
            </a:r>
            <a:r>
              <a:rPr lang="en-ID" b="1" dirty="0" err="1">
                <a:effectLst/>
              </a:rPr>
              <a:t>keputusan</a:t>
            </a:r>
            <a:r>
              <a:rPr lang="en-ID" b="1" dirty="0">
                <a:effectLst/>
              </a:rPr>
              <a:t> </a:t>
            </a:r>
            <a:r>
              <a:rPr lang="en-ID" b="1" dirty="0" err="1">
                <a:effectLst/>
              </a:rPr>
              <a:t>finansial</a:t>
            </a:r>
            <a:r>
              <a:rPr lang="en-ID" b="1" dirty="0">
                <a:effectLst/>
              </a:rPr>
              <a:t>.</a:t>
            </a:r>
            <a:endParaRPr lang="en-ID" dirty="0">
              <a:effectLst/>
            </a:endParaRPr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23153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57136-5CE5-9DA3-8EBC-2210CC0BD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0123" y="1190625"/>
            <a:ext cx="8846901" cy="4591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2400" dirty="0" err="1"/>
              <a:t>Psikologi</a:t>
            </a:r>
            <a:r>
              <a:rPr lang="en-ID" sz="2400" dirty="0"/>
              <a:t> </a:t>
            </a:r>
            <a:r>
              <a:rPr lang="en-ID" sz="2400" dirty="0" err="1"/>
              <a:t>ekonomi</a:t>
            </a:r>
            <a:r>
              <a:rPr lang="en-ID" sz="2400" dirty="0"/>
              <a:t> </a:t>
            </a:r>
            <a:r>
              <a:rPr lang="en-ID" sz="2400" dirty="0" err="1"/>
              <a:t>berfokus</a:t>
            </a:r>
            <a:r>
              <a:rPr lang="en-ID" sz="2400" dirty="0"/>
              <a:t> pada dua </a:t>
            </a:r>
            <a:r>
              <a:rPr lang="en-ID" sz="2400" dirty="0" err="1"/>
              <a:t>arah</a:t>
            </a:r>
            <a:r>
              <a:rPr lang="en-ID" sz="2400" dirty="0"/>
              <a:t> </a:t>
            </a:r>
            <a:r>
              <a:rPr lang="en-ID" sz="2400" dirty="0" err="1"/>
              <a:t>hubungan</a:t>
            </a:r>
            <a:r>
              <a:rPr lang="en-ID" sz="2400" dirty="0"/>
              <a:t>:</a:t>
            </a:r>
          </a:p>
          <a:p>
            <a:r>
              <a:rPr lang="en-ID" sz="2400" b="1" dirty="0" err="1"/>
              <a:t>Bagaimana</a:t>
            </a:r>
            <a:r>
              <a:rPr lang="en-ID" sz="2400" b="1" dirty="0"/>
              <a:t> </a:t>
            </a:r>
            <a:r>
              <a:rPr lang="en-ID" sz="2400" b="1" dirty="0" err="1"/>
              <a:t>faktor</a:t>
            </a:r>
            <a:r>
              <a:rPr lang="en-ID" sz="2400" b="1" dirty="0"/>
              <a:t> </a:t>
            </a:r>
            <a:r>
              <a:rPr lang="en-ID" sz="2400" b="1" dirty="0" err="1"/>
              <a:t>psikologis</a:t>
            </a:r>
            <a:r>
              <a:rPr lang="en-ID" sz="2400" b="1" dirty="0"/>
              <a:t> </a:t>
            </a:r>
            <a:r>
              <a:rPr lang="en-ID" sz="2400" b="1" dirty="0" err="1"/>
              <a:t>mempengaruhi</a:t>
            </a:r>
            <a:r>
              <a:rPr lang="en-ID" sz="2400" b="1" dirty="0"/>
              <a:t> </a:t>
            </a:r>
            <a:r>
              <a:rPr lang="en-ID" sz="2400" b="1" dirty="0" err="1"/>
              <a:t>keputusan</a:t>
            </a:r>
            <a:r>
              <a:rPr lang="en-ID" sz="2400" b="1" dirty="0"/>
              <a:t> </a:t>
            </a:r>
            <a:r>
              <a:rPr lang="en-ID" sz="2400" b="1" dirty="0" err="1"/>
              <a:t>ekonomi</a:t>
            </a:r>
            <a:r>
              <a:rPr lang="en-ID" sz="2400" dirty="0"/>
              <a:t> (</a:t>
            </a:r>
            <a:r>
              <a:rPr lang="en-ID" sz="2400" dirty="0" err="1"/>
              <a:t>misal</a:t>
            </a:r>
            <a:r>
              <a:rPr lang="en-ID" sz="2400" dirty="0"/>
              <a:t>: </a:t>
            </a:r>
            <a:r>
              <a:rPr lang="en-ID" sz="2400" dirty="0" err="1"/>
              <a:t>bagaimana</a:t>
            </a:r>
            <a:r>
              <a:rPr lang="en-ID" sz="2400" dirty="0"/>
              <a:t> rasa </a:t>
            </a:r>
            <a:r>
              <a:rPr lang="en-ID" sz="2400" dirty="0" err="1"/>
              <a:t>takut</a:t>
            </a:r>
            <a:r>
              <a:rPr lang="en-ID" sz="2400" dirty="0"/>
              <a:t>/</a:t>
            </a:r>
            <a:r>
              <a:rPr lang="en-ID" sz="2400" dirty="0" err="1"/>
              <a:t>harapan</a:t>
            </a:r>
            <a:r>
              <a:rPr lang="en-ID" sz="2400" dirty="0"/>
              <a:t> </a:t>
            </a:r>
            <a:r>
              <a:rPr lang="en-ID" sz="2400" dirty="0" err="1"/>
              <a:t>mempengaruhi</a:t>
            </a:r>
            <a:r>
              <a:rPr lang="en-ID" sz="2400" dirty="0"/>
              <a:t> </a:t>
            </a:r>
            <a:r>
              <a:rPr lang="en-ID" sz="2400" dirty="0" err="1"/>
              <a:t>investasi</a:t>
            </a:r>
            <a:r>
              <a:rPr lang="en-ID" sz="2400" dirty="0"/>
              <a:t> pasar </a:t>
            </a:r>
            <a:r>
              <a:rPr lang="en-ID" sz="2400" dirty="0" err="1"/>
              <a:t>saham</a:t>
            </a:r>
            <a:r>
              <a:rPr lang="en-ID" sz="2400" dirty="0"/>
              <a:t>).</a:t>
            </a:r>
          </a:p>
          <a:p>
            <a:pPr lvl="0"/>
            <a:r>
              <a:rPr lang="en-ID" sz="2400" b="1" dirty="0" err="1"/>
              <a:t>Bagaimana</a:t>
            </a:r>
            <a:r>
              <a:rPr lang="en-ID" sz="2400" b="1" dirty="0"/>
              <a:t> </a:t>
            </a:r>
            <a:r>
              <a:rPr lang="en-ID" sz="2400" b="1" dirty="0" err="1"/>
              <a:t>fenomena</a:t>
            </a:r>
            <a:r>
              <a:rPr lang="en-ID" sz="2400" b="1" dirty="0"/>
              <a:t> </a:t>
            </a:r>
            <a:r>
              <a:rPr lang="en-ID" sz="2400" b="1" dirty="0" err="1"/>
              <a:t>ekonomi</a:t>
            </a:r>
            <a:r>
              <a:rPr lang="en-ID" sz="2400" b="1" dirty="0"/>
              <a:t> </a:t>
            </a:r>
            <a:r>
              <a:rPr lang="en-ID" sz="2400" b="1" dirty="0" err="1"/>
              <a:t>mempengaruhi</a:t>
            </a:r>
            <a:r>
              <a:rPr lang="en-ID" sz="2400" b="1" dirty="0"/>
              <a:t> </a:t>
            </a:r>
            <a:r>
              <a:rPr lang="en-ID" sz="2400" b="1" dirty="0" err="1"/>
              <a:t>kondisi</a:t>
            </a:r>
            <a:r>
              <a:rPr lang="en-ID" sz="2400" b="1" dirty="0"/>
              <a:t> </a:t>
            </a:r>
            <a:r>
              <a:rPr lang="en-ID" sz="2400" b="1" dirty="0" err="1"/>
              <a:t>psikologis</a:t>
            </a:r>
            <a:r>
              <a:rPr lang="en-ID" sz="2400" dirty="0"/>
              <a:t> (</a:t>
            </a:r>
            <a:r>
              <a:rPr lang="en-ID" sz="2400" dirty="0" err="1"/>
              <a:t>misal</a:t>
            </a:r>
            <a:r>
              <a:rPr lang="en-ID" sz="2400" dirty="0"/>
              <a:t>: </a:t>
            </a:r>
            <a:r>
              <a:rPr lang="en-ID" sz="2400" dirty="0" err="1"/>
              <a:t>bagaimana</a:t>
            </a:r>
            <a:r>
              <a:rPr lang="en-ID" sz="2400" dirty="0"/>
              <a:t> </a:t>
            </a:r>
            <a:r>
              <a:rPr lang="en-ID" sz="2400" dirty="0" err="1"/>
              <a:t>resesi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inflasi</a:t>
            </a:r>
            <a:r>
              <a:rPr lang="en-ID" sz="2400" dirty="0"/>
              <a:t> </a:t>
            </a:r>
            <a:r>
              <a:rPr lang="en-ID" sz="2400" dirty="0" err="1"/>
              <a:t>mempengaruhi</a:t>
            </a:r>
            <a:r>
              <a:rPr lang="en-ID" sz="2400" dirty="0"/>
              <a:t> </a:t>
            </a:r>
            <a:r>
              <a:rPr lang="en-ID" sz="2400" dirty="0" err="1"/>
              <a:t>tingkat</a:t>
            </a:r>
            <a:r>
              <a:rPr lang="en-ID" sz="2400" dirty="0"/>
              <a:t> </a:t>
            </a:r>
            <a:r>
              <a:rPr lang="en-ID" sz="2400" dirty="0" err="1"/>
              <a:t>stres</a:t>
            </a:r>
            <a:r>
              <a:rPr lang="en-ID" sz="2400" dirty="0"/>
              <a:t> dan </a:t>
            </a:r>
            <a:r>
              <a:rPr lang="en-ID" sz="2400" dirty="0" err="1"/>
              <a:t>kesejahteraan</a:t>
            </a:r>
            <a:r>
              <a:rPr lang="en-ID" sz="2400" dirty="0"/>
              <a:t>/well-being </a:t>
            </a:r>
            <a:r>
              <a:rPr lang="en-ID" sz="2400" dirty="0" err="1"/>
              <a:t>masyarakat</a:t>
            </a:r>
            <a:r>
              <a:rPr lang="en-ID" sz="2400" dirty="0"/>
              <a:t>).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22445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40D5-D1FF-E75C-5ADE-9355DC56F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6" y="312757"/>
            <a:ext cx="9515474" cy="734994"/>
          </a:xfrm>
        </p:spPr>
        <p:txBody>
          <a:bodyPr>
            <a:normAutofit/>
          </a:bodyPr>
          <a:lstStyle/>
          <a:p>
            <a:r>
              <a:rPr lang="en-ID" sz="2800" b="1" dirty="0" err="1"/>
              <a:t>Kaitan</a:t>
            </a:r>
            <a:r>
              <a:rPr lang="en-ID" sz="2800" b="1" dirty="0"/>
              <a:t> </a:t>
            </a:r>
            <a:r>
              <a:rPr lang="en-ID" sz="2800" b="1" dirty="0" err="1"/>
              <a:t>Psikologi</a:t>
            </a:r>
            <a:r>
              <a:rPr lang="en-ID" sz="2800" b="1" dirty="0"/>
              <a:t> Ekonomi </a:t>
            </a:r>
            <a:r>
              <a:rPr lang="en-ID" sz="2800" b="1" dirty="0" err="1"/>
              <a:t>dengan</a:t>
            </a:r>
            <a:r>
              <a:rPr lang="en-ID" sz="2800" b="1" dirty="0"/>
              <a:t> </a:t>
            </a:r>
            <a:r>
              <a:rPr lang="en-ID" sz="2800" b="1" dirty="0" err="1"/>
              <a:t>Bidang</a:t>
            </a:r>
            <a:r>
              <a:rPr lang="en-ID" sz="2800" b="1" dirty="0"/>
              <a:t> Lain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081DF-C70C-7CCF-57A8-079D390BE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1152525"/>
            <a:ext cx="9905999" cy="53927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1800" b="1" dirty="0"/>
              <a:t>Di </a:t>
            </a:r>
            <a:r>
              <a:rPr lang="en-ID" sz="1800" b="1" dirty="0" err="1"/>
              <a:t>Dalam</a:t>
            </a:r>
            <a:r>
              <a:rPr lang="en-ID" sz="1800" b="1" dirty="0"/>
              <a:t> </a:t>
            </a:r>
            <a:r>
              <a:rPr lang="en-ID" sz="1800" b="1" dirty="0" err="1"/>
              <a:t>Bidang</a:t>
            </a:r>
            <a:r>
              <a:rPr lang="en-ID" sz="1800" b="1" dirty="0"/>
              <a:t> </a:t>
            </a:r>
            <a:r>
              <a:rPr lang="en-ID" sz="1800" b="1" dirty="0" err="1"/>
              <a:t>Psikologi</a:t>
            </a:r>
            <a:endParaRPr lang="en-ID" sz="1800" dirty="0"/>
          </a:p>
          <a:p>
            <a:pPr lvl="0"/>
            <a:r>
              <a:rPr lang="en-ID" sz="1800" b="1" dirty="0" err="1"/>
              <a:t>Psikologi</a:t>
            </a:r>
            <a:r>
              <a:rPr lang="en-ID" sz="1800" b="1" dirty="0"/>
              <a:t> </a:t>
            </a:r>
            <a:r>
              <a:rPr lang="en-ID" sz="1800" b="1" dirty="0" err="1"/>
              <a:t>Kognitif</a:t>
            </a:r>
            <a:r>
              <a:rPr lang="en-ID" sz="1800" b="1" dirty="0"/>
              <a:t>:</a:t>
            </a:r>
            <a:r>
              <a:rPr lang="en-ID" sz="1800" dirty="0"/>
              <a:t> </a:t>
            </a:r>
            <a:r>
              <a:rPr lang="en-ID" sz="1800" dirty="0" err="1"/>
              <a:t>Menyediakan</a:t>
            </a:r>
            <a:r>
              <a:rPr lang="en-ID" sz="1800" dirty="0"/>
              <a:t> </a:t>
            </a:r>
            <a:r>
              <a:rPr lang="en-ID" sz="1800" dirty="0" err="1"/>
              <a:t>dasar</a:t>
            </a:r>
            <a:r>
              <a:rPr lang="en-ID" sz="1800" dirty="0"/>
              <a:t> </a:t>
            </a:r>
            <a:r>
              <a:rPr lang="en-ID" sz="1800" dirty="0" err="1"/>
              <a:t>tentang</a:t>
            </a:r>
            <a:r>
              <a:rPr lang="en-ID" sz="1800" dirty="0"/>
              <a:t> </a:t>
            </a:r>
            <a:r>
              <a:rPr lang="en-ID" sz="1800" dirty="0" err="1"/>
              <a:t>bagaimana</a:t>
            </a:r>
            <a:r>
              <a:rPr lang="en-ID" sz="1800" dirty="0"/>
              <a:t> </a:t>
            </a:r>
            <a:r>
              <a:rPr lang="en-ID" sz="1800" dirty="0" err="1"/>
              <a:t>persepsi</a:t>
            </a:r>
            <a:r>
              <a:rPr lang="en-ID" sz="1800" dirty="0"/>
              <a:t>, </a:t>
            </a:r>
            <a:r>
              <a:rPr lang="en-ID" sz="1800" dirty="0" err="1"/>
              <a:t>memori</a:t>
            </a:r>
            <a:r>
              <a:rPr lang="en-ID" sz="1800" dirty="0"/>
              <a:t>, </a:t>
            </a:r>
            <a:r>
              <a:rPr lang="en-ID" sz="1800" dirty="0" err="1"/>
              <a:t>pemrosesan</a:t>
            </a:r>
            <a:r>
              <a:rPr lang="en-ID" sz="1800" dirty="0"/>
              <a:t> </a:t>
            </a:r>
            <a:r>
              <a:rPr lang="en-ID" sz="1800" dirty="0" err="1"/>
              <a:t>informasi</a:t>
            </a:r>
            <a:r>
              <a:rPr lang="en-ID" sz="1800" dirty="0"/>
              <a:t>, dan bias </a:t>
            </a:r>
            <a:r>
              <a:rPr lang="en-ID" sz="1800" dirty="0" err="1"/>
              <a:t>kognitif</a:t>
            </a:r>
            <a:r>
              <a:rPr lang="en-ID" sz="1800" dirty="0"/>
              <a:t> </a:t>
            </a:r>
            <a:r>
              <a:rPr lang="en-ID" sz="1800" dirty="0" err="1"/>
              <a:t>bekerja</a:t>
            </a:r>
            <a:r>
              <a:rPr lang="en-ID" sz="1800" dirty="0"/>
              <a:t> </a:t>
            </a:r>
            <a:r>
              <a:rPr lang="en-ID" sz="1800" dirty="0" err="1"/>
              <a:t>saat</a:t>
            </a:r>
            <a:r>
              <a:rPr lang="en-ID" sz="1800" dirty="0"/>
              <a:t> </a:t>
            </a:r>
            <a:r>
              <a:rPr lang="en-ID" sz="1800" dirty="0" err="1"/>
              <a:t>individu</a:t>
            </a:r>
            <a:r>
              <a:rPr lang="en-ID" sz="1800" dirty="0"/>
              <a:t> </a:t>
            </a:r>
            <a:r>
              <a:rPr lang="en-ID" sz="1800" dirty="0" err="1"/>
              <a:t>mengevaluasi</a:t>
            </a:r>
            <a:r>
              <a:rPr lang="en-ID" sz="1800" dirty="0"/>
              <a:t> </a:t>
            </a:r>
            <a:r>
              <a:rPr lang="en-ID" sz="1800" dirty="0" err="1"/>
              <a:t>risiko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nilai</a:t>
            </a:r>
            <a:r>
              <a:rPr lang="en-ID" sz="1800" dirty="0"/>
              <a:t> uang.</a:t>
            </a:r>
          </a:p>
          <a:p>
            <a:r>
              <a:rPr lang="en-ID" sz="1800" dirty="0"/>
              <a:t> </a:t>
            </a:r>
            <a:r>
              <a:rPr lang="en-ID" sz="1800" b="1" dirty="0" err="1"/>
              <a:t>Psikologi</a:t>
            </a:r>
            <a:r>
              <a:rPr lang="en-ID" sz="1800" b="1" dirty="0"/>
              <a:t> Sosial:</a:t>
            </a:r>
            <a:r>
              <a:rPr lang="en-ID" sz="1800" dirty="0"/>
              <a:t> </a:t>
            </a:r>
            <a:r>
              <a:rPr lang="en-ID" sz="1800" dirty="0" err="1"/>
              <a:t>Melihat</a:t>
            </a:r>
            <a:r>
              <a:rPr lang="en-ID" sz="1800" dirty="0"/>
              <a:t> </a:t>
            </a:r>
            <a:r>
              <a:rPr lang="en-ID" sz="1800" dirty="0" err="1"/>
              <a:t>bagaimana</a:t>
            </a:r>
            <a:r>
              <a:rPr lang="en-ID" sz="1800" dirty="0"/>
              <a:t> norma </a:t>
            </a:r>
            <a:r>
              <a:rPr lang="en-ID" sz="1800" dirty="0" err="1"/>
              <a:t>sosial</a:t>
            </a:r>
            <a:r>
              <a:rPr lang="en-ID" sz="1800" dirty="0"/>
              <a:t>, </a:t>
            </a:r>
            <a:r>
              <a:rPr lang="en-ID" sz="1800" dirty="0" err="1"/>
              <a:t>tekanan</a:t>
            </a:r>
            <a:r>
              <a:rPr lang="en-ID" sz="1800" dirty="0"/>
              <a:t> </a:t>
            </a:r>
            <a:r>
              <a:rPr lang="en-ID" sz="1800" dirty="0" err="1"/>
              <a:t>kelompok</a:t>
            </a:r>
            <a:r>
              <a:rPr lang="en-ID" sz="1800" dirty="0"/>
              <a:t> (</a:t>
            </a:r>
            <a:r>
              <a:rPr lang="en-ID" sz="1800" i="1" dirty="0"/>
              <a:t>peer pressure</a:t>
            </a:r>
            <a:r>
              <a:rPr lang="en-ID" sz="1800" dirty="0"/>
              <a:t>), status </a:t>
            </a:r>
            <a:r>
              <a:rPr lang="en-ID" sz="1800" dirty="0" err="1"/>
              <a:t>sosial</a:t>
            </a:r>
            <a:r>
              <a:rPr lang="en-ID" sz="1800" dirty="0"/>
              <a:t>, dan </a:t>
            </a:r>
            <a:r>
              <a:rPr lang="en-ID" sz="1800" dirty="0" err="1"/>
              <a:t>budaya</a:t>
            </a:r>
            <a:r>
              <a:rPr lang="en-ID" sz="1800" dirty="0"/>
              <a:t> </a:t>
            </a:r>
            <a:r>
              <a:rPr lang="en-ID" sz="1800" dirty="0" err="1"/>
              <a:t>mempengaruhi</a:t>
            </a:r>
            <a:r>
              <a:rPr lang="en-ID" sz="1800" dirty="0"/>
              <a:t> </a:t>
            </a:r>
            <a:r>
              <a:rPr lang="en-ID" sz="1800" dirty="0" err="1"/>
              <a:t>pola</a:t>
            </a:r>
            <a:r>
              <a:rPr lang="en-ID" sz="1800" dirty="0"/>
              <a:t> </a:t>
            </a:r>
            <a:r>
              <a:rPr lang="en-ID" sz="1800" dirty="0" err="1"/>
              <a:t>konsumsi</a:t>
            </a:r>
            <a:r>
              <a:rPr lang="en-ID" sz="1800" dirty="0"/>
              <a:t> </a:t>
            </a:r>
            <a:r>
              <a:rPr lang="en-ID" sz="1800" dirty="0" err="1"/>
              <a:t>serta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 </a:t>
            </a:r>
            <a:r>
              <a:rPr lang="en-ID" sz="1800" dirty="0" err="1"/>
              <a:t>Finansial</a:t>
            </a:r>
            <a:r>
              <a:rPr lang="en-ID" sz="1800" dirty="0"/>
              <a:t>.</a:t>
            </a:r>
          </a:p>
          <a:p>
            <a:r>
              <a:rPr lang="en-ID" sz="1800" dirty="0"/>
              <a:t> </a:t>
            </a:r>
            <a:r>
              <a:rPr lang="en-ID" sz="1800" b="1" dirty="0" err="1"/>
              <a:t>Psikologi</a:t>
            </a:r>
            <a:r>
              <a:rPr lang="en-ID" sz="1800" b="1" dirty="0"/>
              <a:t> </a:t>
            </a:r>
            <a:r>
              <a:rPr lang="en-ID" sz="1800" b="1" dirty="0" err="1"/>
              <a:t>Perkembangan</a:t>
            </a:r>
            <a:r>
              <a:rPr lang="en-ID" sz="1800" b="1" dirty="0"/>
              <a:t>:</a:t>
            </a:r>
            <a:r>
              <a:rPr lang="en-ID" sz="1800" dirty="0"/>
              <a:t> </a:t>
            </a:r>
            <a:r>
              <a:rPr lang="en-ID" sz="1800" dirty="0" err="1"/>
              <a:t>Mempelajari</a:t>
            </a:r>
            <a:r>
              <a:rPr lang="en-ID" sz="1800" dirty="0"/>
              <a:t> </a:t>
            </a:r>
            <a:r>
              <a:rPr lang="en-ID" sz="1800" dirty="0" err="1"/>
              <a:t>sosialisasi</a:t>
            </a:r>
            <a:r>
              <a:rPr lang="en-ID" sz="1800" dirty="0"/>
              <a:t> </a:t>
            </a:r>
            <a:r>
              <a:rPr lang="en-ID" sz="1800" dirty="0" err="1"/>
              <a:t>ekonomi</a:t>
            </a:r>
            <a:r>
              <a:rPr lang="en-ID" sz="1800" dirty="0"/>
              <a:t> </a:t>
            </a:r>
            <a:r>
              <a:rPr lang="en-ID" sz="1800" dirty="0" err="1"/>
              <a:t>sejak</a:t>
            </a:r>
            <a:r>
              <a:rPr lang="en-ID" sz="1800" dirty="0"/>
              <a:t> </a:t>
            </a:r>
            <a:r>
              <a:rPr lang="en-ID" sz="1800" dirty="0" err="1"/>
              <a:t>dini</a:t>
            </a:r>
            <a:r>
              <a:rPr lang="en-ID" sz="1800" dirty="0"/>
              <a:t> (</a:t>
            </a:r>
            <a:r>
              <a:rPr lang="en-ID" sz="1800" dirty="0" err="1"/>
              <a:t>bagaimana</a:t>
            </a:r>
            <a:r>
              <a:rPr lang="en-ID" sz="1800" dirty="0"/>
              <a:t> </a:t>
            </a:r>
            <a:r>
              <a:rPr lang="en-ID" sz="1800" dirty="0" err="1"/>
              <a:t>anak-anak</a:t>
            </a:r>
            <a:r>
              <a:rPr lang="en-ID" sz="1800" dirty="0"/>
              <a:t> </a:t>
            </a:r>
            <a:r>
              <a:rPr lang="en-ID" sz="1800" dirty="0" err="1"/>
              <a:t>belajar</a:t>
            </a:r>
            <a:r>
              <a:rPr lang="en-ID" sz="1800" dirty="0"/>
              <a:t> </a:t>
            </a:r>
            <a:r>
              <a:rPr lang="en-ID" sz="1800" dirty="0" err="1"/>
              <a:t>konsep</a:t>
            </a:r>
            <a:r>
              <a:rPr lang="en-ID" sz="1800" dirty="0"/>
              <a:t> uang, </a:t>
            </a:r>
            <a:r>
              <a:rPr lang="en-ID" sz="1800" dirty="0" err="1"/>
              <a:t>menabung</a:t>
            </a:r>
            <a:r>
              <a:rPr lang="en-ID" sz="1800" dirty="0"/>
              <a:t>,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nilai</a:t>
            </a:r>
            <a:r>
              <a:rPr lang="en-ID" sz="1800" dirty="0"/>
              <a:t> </a:t>
            </a:r>
            <a:r>
              <a:rPr lang="en-ID" sz="1800" dirty="0" err="1"/>
              <a:t>barang</a:t>
            </a:r>
            <a:r>
              <a:rPr lang="en-ID" sz="1800" dirty="0"/>
              <a:t>).</a:t>
            </a:r>
          </a:p>
          <a:p>
            <a:r>
              <a:rPr lang="en-ID" sz="1800" dirty="0"/>
              <a:t> </a:t>
            </a:r>
            <a:r>
              <a:rPr lang="en-ID" sz="1800" b="1" dirty="0" err="1"/>
              <a:t>Psikologi</a:t>
            </a:r>
            <a:r>
              <a:rPr lang="en-ID" sz="1800" b="1" dirty="0"/>
              <a:t> Industri &amp; </a:t>
            </a:r>
            <a:r>
              <a:rPr lang="en-ID" sz="1800" b="1" dirty="0" err="1"/>
              <a:t>Organisasi</a:t>
            </a:r>
            <a:r>
              <a:rPr lang="en-ID" sz="1800" b="1" dirty="0"/>
              <a:t> (PIO):</a:t>
            </a:r>
            <a:r>
              <a:rPr lang="en-ID" sz="1800" dirty="0"/>
              <a:t> </a:t>
            </a:r>
            <a:r>
              <a:rPr lang="en-ID" sz="1800" dirty="0" err="1"/>
              <a:t>Mempelajari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konsumen</a:t>
            </a:r>
            <a:r>
              <a:rPr lang="en-ID" sz="1800" dirty="0"/>
              <a:t> (</a:t>
            </a:r>
            <a:r>
              <a:rPr lang="en-ID" sz="1800" i="1" dirty="0"/>
              <a:t>consumer </a:t>
            </a:r>
            <a:r>
              <a:rPr lang="en-ID" sz="1800" i="1" dirty="0" err="1"/>
              <a:t>behavior</a:t>
            </a:r>
            <a:r>
              <a:rPr lang="en-ID" sz="1800" dirty="0"/>
              <a:t>), </a:t>
            </a:r>
            <a:r>
              <a:rPr lang="en-ID" sz="1800" dirty="0" err="1"/>
              <a:t>motivasi</a:t>
            </a:r>
            <a:r>
              <a:rPr lang="en-ID" sz="1800" dirty="0"/>
              <a:t> </a:t>
            </a:r>
            <a:r>
              <a:rPr lang="en-ID" sz="1800" dirty="0" err="1"/>
              <a:t>kerja</a:t>
            </a:r>
            <a:r>
              <a:rPr lang="en-ID" sz="1800" dirty="0"/>
              <a:t>, </a:t>
            </a:r>
            <a:r>
              <a:rPr lang="en-ID" sz="1800" dirty="0" err="1"/>
              <a:t>insentif</a:t>
            </a:r>
            <a:r>
              <a:rPr lang="en-ID" sz="1800" dirty="0"/>
              <a:t> </a:t>
            </a:r>
            <a:r>
              <a:rPr lang="en-ID" sz="1800" dirty="0" err="1"/>
              <a:t>finansial</a:t>
            </a:r>
            <a:r>
              <a:rPr lang="en-ID" sz="1800" dirty="0"/>
              <a:t>, </a:t>
            </a:r>
            <a:r>
              <a:rPr lang="en-ID" sz="1800" dirty="0" err="1"/>
              <a:t>serta</a:t>
            </a:r>
            <a:r>
              <a:rPr lang="en-ID" sz="1800" dirty="0"/>
              <a:t> </a:t>
            </a:r>
            <a:r>
              <a:rPr lang="en-ID" sz="1800" dirty="0" err="1"/>
              <a:t>dinamika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organisasi</a:t>
            </a:r>
            <a:r>
              <a:rPr lang="en-ID" sz="1800" dirty="0"/>
              <a:t>.</a:t>
            </a:r>
          </a:p>
          <a:p>
            <a:pPr lvl="0"/>
            <a:r>
              <a:rPr lang="en-ID" sz="1800" b="1" dirty="0" err="1"/>
              <a:t>Psikologi</a:t>
            </a:r>
            <a:r>
              <a:rPr lang="en-ID" sz="1800" b="1" dirty="0"/>
              <a:t> </a:t>
            </a:r>
            <a:r>
              <a:rPr lang="en-ID" sz="1800" b="1" dirty="0" err="1"/>
              <a:t>Klinis</a:t>
            </a:r>
            <a:r>
              <a:rPr lang="en-ID" sz="1800" b="1" dirty="0"/>
              <a:t> &amp; Kesehatan:</a:t>
            </a:r>
            <a:r>
              <a:rPr lang="en-ID" sz="1800" dirty="0"/>
              <a:t> </a:t>
            </a:r>
            <a:r>
              <a:rPr lang="en-ID" sz="1800" dirty="0" err="1"/>
              <a:t>Mengkaji</a:t>
            </a:r>
            <a:r>
              <a:rPr lang="en-ID" sz="1800" dirty="0"/>
              <a:t> </a:t>
            </a:r>
            <a:r>
              <a:rPr lang="en-ID" sz="1800" dirty="0" err="1"/>
              <a:t>keterkaitan</a:t>
            </a:r>
            <a:r>
              <a:rPr lang="en-ID" sz="1800" dirty="0"/>
              <a:t> </a:t>
            </a:r>
            <a:r>
              <a:rPr lang="en-ID" sz="1800" dirty="0" err="1"/>
              <a:t>antara</a:t>
            </a:r>
            <a:r>
              <a:rPr lang="en-ID" sz="1800" dirty="0"/>
              <a:t> </a:t>
            </a:r>
            <a:r>
              <a:rPr lang="en-ID" sz="1800" dirty="0" err="1"/>
              <a:t>masalah</a:t>
            </a:r>
            <a:r>
              <a:rPr lang="en-ID" sz="1800" dirty="0"/>
              <a:t> </a:t>
            </a:r>
            <a:r>
              <a:rPr lang="en-ID" sz="1800" dirty="0" err="1"/>
              <a:t>keuangan</a:t>
            </a:r>
            <a:r>
              <a:rPr lang="en-ID" sz="1800" dirty="0"/>
              <a:t> (utang, </a:t>
            </a:r>
            <a:r>
              <a:rPr lang="en-ID" sz="1800" i="1" dirty="0"/>
              <a:t>financial distress</a:t>
            </a:r>
            <a:r>
              <a:rPr lang="en-ID" sz="1800" dirty="0"/>
              <a:t>)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dirty="0" err="1"/>
              <a:t>gangguan</a:t>
            </a:r>
            <a:r>
              <a:rPr lang="en-ID" sz="1800" dirty="0"/>
              <a:t> </a:t>
            </a:r>
            <a:r>
              <a:rPr lang="en-ID" sz="1800" dirty="0" err="1"/>
              <a:t>kesehatan</a:t>
            </a:r>
            <a:r>
              <a:rPr lang="en-ID" sz="1800" dirty="0"/>
              <a:t> mental </a:t>
            </a:r>
            <a:r>
              <a:rPr lang="en-ID" sz="1800" dirty="0" err="1"/>
              <a:t>seperti</a:t>
            </a:r>
            <a:r>
              <a:rPr lang="en-ID" sz="1800" dirty="0"/>
              <a:t> </a:t>
            </a:r>
            <a:r>
              <a:rPr lang="en-ID" sz="1800" dirty="0" err="1"/>
              <a:t>kecemasan</a:t>
            </a:r>
            <a:r>
              <a:rPr lang="en-ID" sz="1800" dirty="0"/>
              <a:t> dan </a:t>
            </a:r>
            <a:r>
              <a:rPr lang="en-ID" sz="1800" dirty="0" err="1"/>
              <a:t>depresi</a:t>
            </a:r>
            <a:r>
              <a:rPr lang="en-ID" sz="1800" dirty="0"/>
              <a:t>,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kompulsif</a:t>
            </a:r>
            <a:r>
              <a:rPr lang="en-ID" sz="1800" dirty="0"/>
              <a:t> </a:t>
            </a:r>
            <a:r>
              <a:rPr lang="en-ID" sz="1800" dirty="0" err="1"/>
              <a:t>seperti</a:t>
            </a:r>
            <a:r>
              <a:rPr lang="en-ID" sz="1800" dirty="0"/>
              <a:t> </a:t>
            </a:r>
            <a:r>
              <a:rPr lang="en-ID" sz="1800" i="1" dirty="0"/>
              <a:t>compulsive buying disorder</a:t>
            </a:r>
            <a:r>
              <a:rPr lang="en-ID" sz="1800" dirty="0"/>
              <a:t> dan </a:t>
            </a:r>
            <a:r>
              <a:rPr lang="en-ID" sz="1800" dirty="0" err="1"/>
              <a:t>judi</a:t>
            </a:r>
            <a:r>
              <a:rPr lang="en-ID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8854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DB3F8-E81C-5F43-086B-BAF2D4CB3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7EB8D-77D1-8A1F-539F-A76A79A93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6" y="312757"/>
            <a:ext cx="9515474" cy="734994"/>
          </a:xfrm>
        </p:spPr>
        <p:txBody>
          <a:bodyPr>
            <a:normAutofit/>
          </a:bodyPr>
          <a:lstStyle/>
          <a:p>
            <a:r>
              <a:rPr lang="en-ID" sz="2800" b="1" dirty="0" err="1"/>
              <a:t>Kaitan</a:t>
            </a:r>
            <a:r>
              <a:rPr lang="en-ID" sz="2800" b="1" dirty="0"/>
              <a:t> </a:t>
            </a:r>
            <a:r>
              <a:rPr lang="en-ID" sz="2800" b="1" dirty="0" err="1"/>
              <a:t>Psikologi</a:t>
            </a:r>
            <a:r>
              <a:rPr lang="en-ID" sz="2800" b="1" dirty="0"/>
              <a:t> Ekonomi </a:t>
            </a:r>
            <a:r>
              <a:rPr lang="en-ID" sz="2800" b="1" dirty="0" err="1"/>
              <a:t>dengan</a:t>
            </a:r>
            <a:r>
              <a:rPr lang="en-ID" sz="2800" b="1" dirty="0"/>
              <a:t> </a:t>
            </a:r>
            <a:r>
              <a:rPr lang="en-ID" sz="2800" b="1" dirty="0" err="1"/>
              <a:t>Bidang</a:t>
            </a:r>
            <a:r>
              <a:rPr lang="en-ID" sz="2800" b="1" dirty="0"/>
              <a:t> Lain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4776F-85A9-C4A4-1800-07613BB9A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5" y="1152525"/>
            <a:ext cx="9905999" cy="53927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1800" b="1" dirty="0"/>
              <a:t>Di Luar </a:t>
            </a:r>
            <a:r>
              <a:rPr lang="en-ID" sz="1800" b="1" dirty="0" err="1"/>
              <a:t>Bidang</a:t>
            </a:r>
            <a:r>
              <a:rPr lang="en-ID" sz="1800" b="1" dirty="0"/>
              <a:t> </a:t>
            </a:r>
            <a:r>
              <a:rPr lang="en-ID" sz="1800" b="1" dirty="0" err="1"/>
              <a:t>Psikologi</a:t>
            </a:r>
            <a:endParaRPr lang="en-ID" sz="1800" dirty="0"/>
          </a:p>
          <a:p>
            <a:pPr lvl="0"/>
            <a:r>
              <a:rPr lang="en-ID" sz="1800" b="1" dirty="0" err="1"/>
              <a:t>Ilmu</a:t>
            </a:r>
            <a:r>
              <a:rPr lang="en-ID" sz="1800" b="1" dirty="0"/>
              <a:t> Ekonomi (</a:t>
            </a:r>
            <a:r>
              <a:rPr lang="en-ID" sz="1800" b="1" dirty="0" err="1"/>
              <a:t>Klasik</a:t>
            </a:r>
            <a:r>
              <a:rPr lang="en-ID" sz="1800" b="1" dirty="0"/>
              <a:t> &amp; </a:t>
            </a:r>
            <a:r>
              <a:rPr lang="en-ID" sz="1800" b="1" dirty="0" err="1"/>
              <a:t>Mikro</a:t>
            </a:r>
            <a:r>
              <a:rPr lang="en-ID" sz="1800" b="1" dirty="0"/>
              <a:t>/Makro):</a:t>
            </a:r>
            <a:r>
              <a:rPr lang="en-ID" sz="1800" dirty="0"/>
              <a:t> </a:t>
            </a:r>
            <a:r>
              <a:rPr lang="en-ID" sz="1800" dirty="0" err="1"/>
              <a:t>Menyediakan</a:t>
            </a:r>
            <a:r>
              <a:rPr lang="en-ID" sz="1800" dirty="0"/>
              <a:t> model </a:t>
            </a:r>
            <a:r>
              <a:rPr lang="en-ID" sz="1800" dirty="0" err="1"/>
              <a:t>dasar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pasar dan </a:t>
            </a:r>
            <a:r>
              <a:rPr lang="en-ID" sz="1800" dirty="0" err="1"/>
              <a:t>alokasi</a:t>
            </a:r>
            <a:r>
              <a:rPr lang="en-ID" sz="1800" dirty="0"/>
              <a:t> </a:t>
            </a:r>
            <a:r>
              <a:rPr lang="en-ID" sz="1800" dirty="0" err="1"/>
              <a:t>sumber</a:t>
            </a:r>
            <a:r>
              <a:rPr lang="en-ID" sz="1800" dirty="0"/>
              <a:t> </a:t>
            </a:r>
            <a:r>
              <a:rPr lang="en-ID" sz="1800" dirty="0" err="1"/>
              <a:t>daya</a:t>
            </a:r>
            <a:r>
              <a:rPr lang="en-ID" sz="1800" dirty="0"/>
              <a:t> yang </a:t>
            </a:r>
            <a:r>
              <a:rPr lang="en-ID" sz="1800" dirty="0" err="1"/>
              <a:t>menjadi</a:t>
            </a:r>
            <a:r>
              <a:rPr lang="en-ID" sz="1800" dirty="0"/>
              <a:t> </a:t>
            </a:r>
            <a:r>
              <a:rPr lang="en-ID" sz="1800" dirty="0" err="1"/>
              <a:t>bahan</a:t>
            </a:r>
            <a:r>
              <a:rPr lang="en-ID" sz="1800" dirty="0"/>
              <a:t> </a:t>
            </a:r>
            <a:r>
              <a:rPr lang="en-ID" sz="1800" dirty="0" err="1"/>
              <a:t>analisis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kritik</a:t>
            </a:r>
            <a:r>
              <a:rPr lang="en-ID" sz="1800" dirty="0"/>
              <a:t> </a:t>
            </a:r>
            <a:r>
              <a:rPr lang="en-ID" sz="1800" dirty="0" err="1"/>
              <a:t>bagi</a:t>
            </a:r>
            <a:r>
              <a:rPr lang="en-ID" sz="1800" dirty="0"/>
              <a:t> </a:t>
            </a:r>
            <a:r>
              <a:rPr lang="en-ID" sz="1800" dirty="0" err="1"/>
              <a:t>psikologi</a:t>
            </a:r>
            <a:r>
              <a:rPr lang="en-ID" sz="1800" dirty="0"/>
              <a:t> </a:t>
            </a:r>
            <a:r>
              <a:rPr lang="en-ID" sz="1800" dirty="0" err="1"/>
              <a:t>ekonomi</a:t>
            </a:r>
            <a:r>
              <a:rPr lang="en-ID" sz="1800" dirty="0"/>
              <a:t>.</a:t>
            </a:r>
          </a:p>
          <a:p>
            <a:r>
              <a:rPr lang="en-ID" sz="1800" dirty="0"/>
              <a:t> </a:t>
            </a:r>
            <a:r>
              <a:rPr lang="en-ID" sz="1800" b="1" dirty="0"/>
              <a:t>Ekonomi </a:t>
            </a:r>
            <a:r>
              <a:rPr lang="en-ID" sz="1800" b="1" dirty="0" err="1"/>
              <a:t>Perilaku</a:t>
            </a:r>
            <a:r>
              <a:rPr lang="en-ID" sz="1800" b="1" dirty="0"/>
              <a:t> (</a:t>
            </a:r>
            <a:r>
              <a:rPr lang="en-ID" sz="1800" b="1" i="1" dirty="0" err="1"/>
              <a:t>Behavioral</a:t>
            </a:r>
            <a:r>
              <a:rPr lang="en-ID" sz="1800" b="1" i="1" dirty="0"/>
              <a:t> Economics</a:t>
            </a:r>
            <a:r>
              <a:rPr lang="en-ID" sz="1800" b="1" dirty="0"/>
              <a:t>):</a:t>
            </a:r>
            <a:r>
              <a:rPr lang="en-ID" sz="1800" dirty="0"/>
              <a:t> </a:t>
            </a:r>
            <a:r>
              <a:rPr lang="en-ID" sz="1800" dirty="0" err="1"/>
              <a:t>Bidang</a:t>
            </a:r>
            <a:r>
              <a:rPr lang="en-ID" sz="1800" dirty="0"/>
              <a:t> </a:t>
            </a:r>
            <a:r>
              <a:rPr lang="en-ID" sz="1800" dirty="0" err="1"/>
              <a:t>hibrida</a:t>
            </a:r>
            <a:r>
              <a:rPr lang="en-ID" sz="1800" dirty="0"/>
              <a:t> yang sangat </a:t>
            </a:r>
            <a:r>
              <a:rPr lang="en-ID" sz="1800" dirty="0" err="1"/>
              <a:t>beririsan</a:t>
            </a:r>
            <a:r>
              <a:rPr lang="en-ID" sz="1800" dirty="0"/>
              <a:t> </a:t>
            </a:r>
            <a:r>
              <a:rPr lang="en-ID" sz="1800" dirty="0" err="1"/>
              <a:t>erat</a:t>
            </a:r>
            <a:r>
              <a:rPr lang="en-ID" sz="1800" dirty="0"/>
              <a:t>. </a:t>
            </a:r>
            <a:r>
              <a:rPr lang="en-ID" sz="1800" dirty="0" err="1"/>
              <a:t>Bedanya</a:t>
            </a:r>
            <a:r>
              <a:rPr lang="en-ID" sz="1800" dirty="0"/>
              <a:t>, </a:t>
            </a:r>
            <a:r>
              <a:rPr lang="en-ID" sz="1800" dirty="0" err="1"/>
              <a:t>ekonomi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biasanya</a:t>
            </a:r>
            <a:r>
              <a:rPr lang="en-ID" sz="1800" dirty="0"/>
              <a:t> </a:t>
            </a:r>
            <a:r>
              <a:rPr lang="en-ID" sz="1800" dirty="0" err="1"/>
              <a:t>berawal</a:t>
            </a:r>
            <a:r>
              <a:rPr lang="en-ID" sz="1800" dirty="0"/>
              <a:t> </a:t>
            </a:r>
            <a:r>
              <a:rPr lang="en-ID" sz="1800" dirty="0" err="1"/>
              <a:t>dari</a:t>
            </a:r>
            <a:r>
              <a:rPr lang="en-ID" sz="1800" dirty="0"/>
              <a:t> model </a:t>
            </a:r>
            <a:r>
              <a:rPr lang="en-ID" sz="1800" dirty="0" err="1"/>
              <a:t>ekonomi</a:t>
            </a:r>
            <a:r>
              <a:rPr lang="en-ID" sz="1800" dirty="0"/>
              <a:t> yang </a:t>
            </a:r>
            <a:r>
              <a:rPr lang="en-ID" sz="1800" dirty="0" err="1"/>
              <a:t>dimodifikasi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dirty="0" err="1"/>
              <a:t>asumsi</a:t>
            </a:r>
            <a:r>
              <a:rPr lang="en-ID" sz="1800" dirty="0"/>
              <a:t> </a:t>
            </a:r>
            <a:r>
              <a:rPr lang="en-ID" sz="1800" dirty="0" err="1"/>
              <a:t>psikologis</a:t>
            </a:r>
            <a:r>
              <a:rPr lang="en-ID" sz="1800" dirty="0"/>
              <a:t>, </a:t>
            </a:r>
            <a:r>
              <a:rPr lang="en-ID" sz="1800" dirty="0" err="1"/>
              <a:t>sedangkan</a:t>
            </a:r>
            <a:r>
              <a:rPr lang="en-ID" sz="1800" dirty="0"/>
              <a:t> </a:t>
            </a:r>
            <a:r>
              <a:rPr lang="en-ID" sz="1800" dirty="0" err="1"/>
              <a:t>psikologi</a:t>
            </a:r>
            <a:r>
              <a:rPr lang="en-ID" sz="1800" dirty="0"/>
              <a:t> </a:t>
            </a:r>
            <a:r>
              <a:rPr lang="en-ID" sz="1800" dirty="0" err="1"/>
              <a:t>ekonomi</a:t>
            </a:r>
            <a:r>
              <a:rPr lang="en-ID" sz="1800" dirty="0"/>
              <a:t> </a:t>
            </a:r>
            <a:r>
              <a:rPr lang="en-ID" sz="1800" dirty="0" err="1"/>
              <a:t>berawal</a:t>
            </a:r>
            <a:r>
              <a:rPr lang="en-ID" sz="1800" dirty="0"/>
              <a:t> </a:t>
            </a:r>
            <a:r>
              <a:rPr lang="en-ID" sz="1800" dirty="0" err="1"/>
              <a:t>dari</a:t>
            </a:r>
            <a:r>
              <a:rPr lang="en-ID" sz="1800" dirty="0"/>
              <a:t> </a:t>
            </a:r>
            <a:r>
              <a:rPr lang="en-ID" sz="1800" dirty="0" err="1"/>
              <a:t>teori</a:t>
            </a:r>
            <a:r>
              <a:rPr lang="en-ID" sz="1800" dirty="0"/>
              <a:t> </a:t>
            </a:r>
            <a:r>
              <a:rPr lang="en-ID" sz="1800" dirty="0" err="1"/>
              <a:t>psikologi</a:t>
            </a:r>
            <a:r>
              <a:rPr lang="en-ID" sz="1800" dirty="0"/>
              <a:t> yang </a:t>
            </a:r>
            <a:r>
              <a:rPr lang="en-ID" sz="1800" dirty="0" err="1"/>
              <a:t>diterapkan</a:t>
            </a:r>
            <a:r>
              <a:rPr lang="en-ID" sz="1800" dirty="0"/>
              <a:t> pada </a:t>
            </a:r>
            <a:r>
              <a:rPr lang="en-ID" sz="1800" dirty="0" err="1"/>
              <a:t>fenomena</a:t>
            </a:r>
            <a:r>
              <a:rPr lang="en-ID" sz="1800" dirty="0"/>
              <a:t> </a:t>
            </a:r>
            <a:r>
              <a:rPr lang="en-ID" sz="1800" dirty="0" err="1"/>
              <a:t>ekonomi</a:t>
            </a:r>
            <a:r>
              <a:rPr lang="en-ID" sz="1800" dirty="0"/>
              <a:t>.</a:t>
            </a:r>
          </a:p>
          <a:p>
            <a:r>
              <a:rPr lang="en-ID" sz="1800" dirty="0"/>
              <a:t> </a:t>
            </a:r>
            <a:r>
              <a:rPr lang="en-ID" sz="1800" b="1" dirty="0" err="1"/>
              <a:t>Neurosains</a:t>
            </a:r>
            <a:r>
              <a:rPr lang="en-ID" sz="1800" b="1" dirty="0"/>
              <a:t> (</a:t>
            </a:r>
            <a:r>
              <a:rPr lang="en-ID" sz="1800" b="1" i="1" dirty="0"/>
              <a:t>Neuroeconomics</a:t>
            </a:r>
            <a:r>
              <a:rPr lang="en-ID" sz="1800" b="1" dirty="0"/>
              <a:t>):</a:t>
            </a:r>
            <a:r>
              <a:rPr lang="en-ID" sz="1800" dirty="0"/>
              <a:t> </a:t>
            </a:r>
            <a:r>
              <a:rPr lang="en-ID" sz="1800" dirty="0" err="1"/>
              <a:t>Menggunakan</a:t>
            </a:r>
            <a:r>
              <a:rPr lang="en-ID" sz="1800" dirty="0"/>
              <a:t> </a:t>
            </a:r>
            <a:r>
              <a:rPr lang="en-ID" sz="1800" dirty="0" err="1"/>
              <a:t>pemindaian</a:t>
            </a:r>
            <a:r>
              <a:rPr lang="en-ID" sz="1800" dirty="0"/>
              <a:t> </a:t>
            </a:r>
            <a:r>
              <a:rPr lang="en-ID" sz="1800" dirty="0" err="1"/>
              <a:t>otak</a:t>
            </a:r>
            <a:r>
              <a:rPr lang="en-ID" sz="1800" dirty="0"/>
              <a:t> (fMRI, EEG)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melihat</a:t>
            </a:r>
            <a:r>
              <a:rPr lang="en-ID" sz="1800" dirty="0"/>
              <a:t> </a:t>
            </a:r>
            <a:r>
              <a:rPr lang="en-ID" sz="1800" dirty="0" err="1"/>
              <a:t>aktivitas</a:t>
            </a:r>
            <a:r>
              <a:rPr lang="en-ID" sz="1800" dirty="0"/>
              <a:t> </a:t>
            </a:r>
            <a:r>
              <a:rPr lang="en-ID" sz="1800" dirty="0" err="1"/>
              <a:t>saraf</a:t>
            </a:r>
            <a:r>
              <a:rPr lang="en-ID" sz="1800" dirty="0"/>
              <a:t> </a:t>
            </a:r>
            <a:r>
              <a:rPr lang="en-ID" sz="1800" dirty="0" err="1"/>
              <a:t>saat</a:t>
            </a:r>
            <a:r>
              <a:rPr lang="en-ID" sz="1800" dirty="0"/>
              <a:t> </a:t>
            </a:r>
            <a:r>
              <a:rPr lang="en-ID" sz="1800" dirty="0" err="1"/>
              <a:t>seseorang</a:t>
            </a:r>
            <a:r>
              <a:rPr lang="en-ID" sz="1800" dirty="0"/>
              <a:t> </a:t>
            </a:r>
            <a:r>
              <a:rPr lang="en-ID" sz="1800" dirty="0" err="1"/>
              <a:t>mengambil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 </a:t>
            </a:r>
            <a:r>
              <a:rPr lang="en-ID" sz="1800" dirty="0" err="1"/>
              <a:t>berisiko</a:t>
            </a:r>
            <a:r>
              <a:rPr lang="en-ID" sz="1800" dirty="0"/>
              <a:t>, </a:t>
            </a:r>
            <a:r>
              <a:rPr lang="en-ID" sz="1800" dirty="0" err="1"/>
              <a:t>mengalami</a:t>
            </a:r>
            <a:r>
              <a:rPr lang="en-ID" sz="1800" dirty="0"/>
              <a:t> </a:t>
            </a:r>
            <a:r>
              <a:rPr lang="en-ID" sz="1800" dirty="0" err="1"/>
              <a:t>kerugian</a:t>
            </a:r>
            <a:r>
              <a:rPr lang="en-ID" sz="1800" dirty="0"/>
              <a:t>,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menerima</a:t>
            </a:r>
            <a:r>
              <a:rPr lang="en-ID" sz="1800" dirty="0"/>
              <a:t> </a:t>
            </a:r>
            <a:r>
              <a:rPr lang="en-ID" sz="1800" dirty="0" err="1"/>
              <a:t>imbalan</a:t>
            </a:r>
            <a:r>
              <a:rPr lang="en-ID" sz="1800" dirty="0"/>
              <a:t> uang.</a:t>
            </a:r>
          </a:p>
          <a:p>
            <a:r>
              <a:rPr lang="en-ID" sz="1800" dirty="0"/>
              <a:t> </a:t>
            </a:r>
            <a:r>
              <a:rPr lang="en-ID" sz="1800" b="1" dirty="0" err="1"/>
              <a:t>Kebijakan</a:t>
            </a:r>
            <a:r>
              <a:rPr lang="en-ID" sz="1800" b="1" dirty="0"/>
              <a:t> Publik (</a:t>
            </a:r>
            <a:r>
              <a:rPr lang="en-ID" sz="1800" b="1" i="1" dirty="0"/>
              <a:t>Public Policy</a:t>
            </a:r>
            <a:r>
              <a:rPr lang="en-ID" sz="1800" b="1" dirty="0"/>
              <a:t>):</a:t>
            </a:r>
            <a:r>
              <a:rPr lang="en-ID" sz="1800" dirty="0"/>
              <a:t> </a:t>
            </a:r>
            <a:r>
              <a:rPr lang="en-ID" sz="1800" dirty="0" err="1"/>
              <a:t>Merancang</a:t>
            </a:r>
            <a:r>
              <a:rPr lang="en-ID" sz="1800" dirty="0"/>
              <a:t> </a:t>
            </a:r>
            <a:r>
              <a:rPr lang="en-ID" sz="1800" dirty="0" err="1"/>
              <a:t>intervensi</a:t>
            </a:r>
            <a:r>
              <a:rPr lang="en-ID" sz="1800" dirty="0"/>
              <a:t> </a:t>
            </a:r>
            <a:r>
              <a:rPr lang="en-ID" sz="1800" dirty="0" err="1"/>
              <a:t>berbasis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(</a:t>
            </a:r>
            <a:r>
              <a:rPr lang="en-ID" sz="1800" i="1" dirty="0"/>
              <a:t>nudge</a:t>
            </a:r>
            <a:r>
              <a:rPr lang="en-ID" sz="1800" dirty="0"/>
              <a:t>)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meningkatkan</a:t>
            </a:r>
            <a:r>
              <a:rPr lang="en-ID" sz="1800" dirty="0"/>
              <a:t> </a:t>
            </a:r>
            <a:r>
              <a:rPr lang="en-ID" sz="1800" dirty="0" err="1"/>
              <a:t>kesadaran</a:t>
            </a:r>
            <a:r>
              <a:rPr lang="en-ID" sz="1800" dirty="0"/>
              <a:t> </a:t>
            </a:r>
            <a:r>
              <a:rPr lang="en-ID" sz="1800" dirty="0" err="1"/>
              <a:t>pajak</a:t>
            </a:r>
            <a:r>
              <a:rPr lang="en-ID" sz="1800" dirty="0"/>
              <a:t>, </a:t>
            </a:r>
            <a:r>
              <a:rPr lang="en-ID" sz="1800" dirty="0" err="1"/>
              <a:t>partisipasi</a:t>
            </a:r>
            <a:r>
              <a:rPr lang="en-ID" sz="1800" dirty="0"/>
              <a:t> dana </a:t>
            </a:r>
            <a:r>
              <a:rPr lang="en-ID" sz="1800" dirty="0" err="1"/>
              <a:t>pensiun</a:t>
            </a:r>
            <a:r>
              <a:rPr lang="en-ID" sz="1800" dirty="0"/>
              <a:t>,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investasi</a:t>
            </a:r>
            <a:r>
              <a:rPr lang="en-ID" sz="1800" dirty="0"/>
              <a:t> </a:t>
            </a:r>
            <a:r>
              <a:rPr lang="en-ID" sz="1800" dirty="0" err="1"/>
              <a:t>masyarakat</a:t>
            </a:r>
            <a:r>
              <a:rPr lang="en-ID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4418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050DC-B53A-84F3-C45D-9D3DD828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575" y="350857"/>
            <a:ext cx="9391649" cy="792144"/>
          </a:xfrm>
        </p:spPr>
        <p:txBody>
          <a:bodyPr>
            <a:normAutofit/>
          </a:bodyPr>
          <a:lstStyle/>
          <a:p>
            <a:r>
              <a:rPr lang="en-ID" sz="2800" b="1" dirty="0"/>
              <a:t>Sejarah </a:t>
            </a:r>
            <a:r>
              <a:rPr lang="en-ID" sz="2800" b="1" dirty="0" err="1"/>
              <a:t>Singkat</a:t>
            </a:r>
            <a:r>
              <a:rPr lang="en-ID" sz="2800" b="1" dirty="0"/>
              <a:t> </a:t>
            </a:r>
            <a:r>
              <a:rPr lang="en-ID" sz="2800" b="1" dirty="0" err="1"/>
              <a:t>Psikologi</a:t>
            </a:r>
            <a:r>
              <a:rPr lang="en-ID" sz="2800" b="1" dirty="0"/>
              <a:t> Ekonomi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B605E-1546-D564-15EE-77B7FA821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2575" y="1428750"/>
            <a:ext cx="9391648" cy="5200649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ID" sz="2300" b="1" dirty="0"/>
              <a:t>Awal Abad ke-20 (</a:t>
            </a:r>
            <a:r>
              <a:rPr lang="en-ID" sz="2300" b="1" dirty="0" err="1"/>
              <a:t>Perintis</a:t>
            </a:r>
            <a:r>
              <a:rPr lang="en-ID" sz="2300" b="1" dirty="0"/>
              <a:t>):</a:t>
            </a:r>
            <a:r>
              <a:rPr lang="en-ID" sz="2300" dirty="0"/>
              <a:t> </a:t>
            </a:r>
            <a:r>
              <a:rPr lang="en-ID" sz="2300" b="1" dirty="0"/>
              <a:t>Gabriel Tarde</a:t>
            </a:r>
            <a:r>
              <a:rPr lang="en-ID" sz="2300" dirty="0"/>
              <a:t> (1902) </a:t>
            </a:r>
            <a:r>
              <a:rPr lang="en-ID" sz="2300" dirty="0" err="1"/>
              <a:t>menerbitkan</a:t>
            </a:r>
            <a:r>
              <a:rPr lang="en-ID" sz="2300" dirty="0"/>
              <a:t> </a:t>
            </a:r>
            <a:r>
              <a:rPr lang="en-ID" sz="2300" dirty="0" err="1"/>
              <a:t>buku</a:t>
            </a:r>
            <a:r>
              <a:rPr lang="en-ID" sz="2300" dirty="0"/>
              <a:t> </a:t>
            </a:r>
            <a:r>
              <a:rPr lang="en-ID" sz="2300" i="1" dirty="0" err="1"/>
              <a:t>Psychologie</a:t>
            </a:r>
            <a:r>
              <a:rPr lang="en-ID" sz="2300" i="1" dirty="0"/>
              <a:t> Économique</a:t>
            </a:r>
            <a:r>
              <a:rPr lang="en-ID" sz="2300" dirty="0"/>
              <a:t>, </a:t>
            </a:r>
            <a:r>
              <a:rPr lang="en-ID" sz="2300" dirty="0" err="1"/>
              <a:t>mengargumenkan</a:t>
            </a:r>
            <a:r>
              <a:rPr lang="en-ID" sz="2300" dirty="0"/>
              <a:t> </a:t>
            </a:r>
            <a:r>
              <a:rPr lang="en-ID" sz="2300" dirty="0" err="1"/>
              <a:t>bahwa</a:t>
            </a:r>
            <a:r>
              <a:rPr lang="en-ID" sz="2300" dirty="0"/>
              <a:t> </a:t>
            </a:r>
            <a:r>
              <a:rPr lang="en-ID" sz="2300" dirty="0" err="1"/>
              <a:t>faktor</a:t>
            </a:r>
            <a:r>
              <a:rPr lang="en-ID" sz="2300" dirty="0"/>
              <a:t> </a:t>
            </a:r>
            <a:r>
              <a:rPr lang="en-ID" sz="2300" dirty="0" err="1"/>
              <a:t>psikologis</a:t>
            </a:r>
            <a:r>
              <a:rPr lang="en-ID" sz="2300" dirty="0"/>
              <a:t> </a:t>
            </a:r>
            <a:r>
              <a:rPr lang="en-ID" sz="2300" dirty="0" err="1"/>
              <a:t>seperti</a:t>
            </a:r>
            <a:r>
              <a:rPr lang="en-ID" sz="2300" dirty="0"/>
              <a:t> </a:t>
            </a:r>
            <a:r>
              <a:rPr lang="en-ID" sz="2300" dirty="0" err="1"/>
              <a:t>keinginan</a:t>
            </a:r>
            <a:r>
              <a:rPr lang="en-ID" sz="2300" dirty="0"/>
              <a:t> dan </a:t>
            </a:r>
            <a:r>
              <a:rPr lang="en-ID" sz="2300" dirty="0" err="1"/>
              <a:t>kepercayaan</a:t>
            </a:r>
            <a:r>
              <a:rPr lang="en-ID" sz="2300" dirty="0"/>
              <a:t> </a:t>
            </a:r>
            <a:r>
              <a:rPr lang="en-ID" sz="2300" dirty="0" err="1"/>
              <a:t>adalah</a:t>
            </a:r>
            <a:r>
              <a:rPr lang="en-ID" sz="2300" dirty="0"/>
              <a:t> </a:t>
            </a:r>
            <a:r>
              <a:rPr lang="en-ID" sz="2300" dirty="0" err="1"/>
              <a:t>penggerak</a:t>
            </a:r>
            <a:r>
              <a:rPr lang="en-ID" sz="2300" dirty="0"/>
              <a:t> </a:t>
            </a:r>
            <a:r>
              <a:rPr lang="en-ID" sz="2300" dirty="0" err="1"/>
              <a:t>utama</a:t>
            </a:r>
            <a:r>
              <a:rPr lang="en-ID" sz="2300" dirty="0"/>
              <a:t> </a:t>
            </a:r>
            <a:r>
              <a:rPr lang="en-ID" sz="2300" dirty="0" err="1"/>
              <a:t>ekonomi</a:t>
            </a:r>
            <a:r>
              <a:rPr lang="en-ID" sz="2300" dirty="0"/>
              <a:t>. </a:t>
            </a:r>
            <a:r>
              <a:rPr lang="en-ID" sz="2300" b="1" dirty="0"/>
              <a:t>Hugo </a:t>
            </a:r>
            <a:r>
              <a:rPr lang="en-ID" sz="2300" b="1" dirty="0" err="1"/>
              <a:t>Münsterberg</a:t>
            </a:r>
            <a:r>
              <a:rPr lang="en-ID" sz="2300" dirty="0"/>
              <a:t> (1912) juga </a:t>
            </a:r>
            <a:r>
              <a:rPr lang="en-ID" sz="2300" dirty="0" err="1"/>
              <a:t>mulai</a:t>
            </a:r>
            <a:r>
              <a:rPr lang="en-ID" sz="2300" dirty="0"/>
              <a:t> </a:t>
            </a:r>
            <a:r>
              <a:rPr lang="en-ID" sz="2300" dirty="0" err="1"/>
              <a:t>menerapkan</a:t>
            </a:r>
            <a:r>
              <a:rPr lang="en-ID" sz="2300" dirty="0"/>
              <a:t> </a:t>
            </a:r>
            <a:r>
              <a:rPr lang="en-ID" sz="2300" dirty="0" err="1"/>
              <a:t>psikologi</a:t>
            </a:r>
            <a:r>
              <a:rPr lang="en-ID" sz="2300" dirty="0"/>
              <a:t> pada dunia </a:t>
            </a:r>
            <a:r>
              <a:rPr lang="en-ID" sz="2300" dirty="0" err="1"/>
              <a:t>bisnis</a:t>
            </a:r>
            <a:r>
              <a:rPr lang="en-ID" sz="2300" dirty="0"/>
              <a:t> dan </a:t>
            </a:r>
            <a:r>
              <a:rPr lang="en-ID" sz="2300" dirty="0" err="1"/>
              <a:t>efisiensi</a:t>
            </a:r>
            <a:r>
              <a:rPr lang="en-ID" sz="2300" dirty="0"/>
              <a:t> </a:t>
            </a:r>
            <a:r>
              <a:rPr lang="en-ID" sz="2300" dirty="0" err="1"/>
              <a:t>kerja</a:t>
            </a:r>
            <a:r>
              <a:rPr lang="en-ID" sz="2300" dirty="0"/>
              <a:t>.</a:t>
            </a:r>
          </a:p>
          <a:p>
            <a:r>
              <a:rPr lang="en-ID" sz="2300" dirty="0"/>
              <a:t> </a:t>
            </a:r>
            <a:r>
              <a:rPr lang="en-ID" sz="2300" b="1" dirty="0" err="1"/>
              <a:t>Pertengahan</a:t>
            </a:r>
            <a:r>
              <a:rPr lang="en-ID" sz="2300" b="1" dirty="0"/>
              <a:t> Abad ke-20 (</a:t>
            </a:r>
            <a:r>
              <a:rPr lang="en-ID" sz="2300" b="1" dirty="0" err="1"/>
              <a:t>Survei</a:t>
            </a:r>
            <a:r>
              <a:rPr lang="en-ID" sz="2300" b="1" dirty="0"/>
              <a:t> dan </a:t>
            </a:r>
            <a:r>
              <a:rPr lang="en-ID" sz="2300" b="1" dirty="0" err="1"/>
              <a:t>Perilaku</a:t>
            </a:r>
            <a:r>
              <a:rPr lang="en-ID" sz="2300" b="1" dirty="0"/>
              <a:t> </a:t>
            </a:r>
            <a:r>
              <a:rPr lang="en-ID" sz="2300" b="1" dirty="0" err="1"/>
              <a:t>Konsumen</a:t>
            </a:r>
            <a:r>
              <a:rPr lang="en-ID" sz="2300" b="1" dirty="0"/>
              <a:t>):</a:t>
            </a:r>
            <a:r>
              <a:rPr lang="en-ID" sz="2300" dirty="0"/>
              <a:t> </a:t>
            </a:r>
            <a:r>
              <a:rPr lang="en-ID" sz="2300" b="1" dirty="0"/>
              <a:t>George Katona</a:t>
            </a:r>
            <a:r>
              <a:rPr lang="en-ID" sz="2300" dirty="0"/>
              <a:t> (</a:t>
            </a:r>
            <a:r>
              <a:rPr lang="en-ID" sz="2300" dirty="0" err="1"/>
              <a:t>sering</a:t>
            </a:r>
            <a:r>
              <a:rPr lang="en-ID" sz="2300" dirty="0"/>
              <a:t> </a:t>
            </a:r>
            <a:r>
              <a:rPr lang="en-ID" sz="2300" dirty="0" err="1"/>
              <a:t>disebut</a:t>
            </a:r>
            <a:r>
              <a:rPr lang="en-ID" sz="2300" dirty="0"/>
              <a:t> </a:t>
            </a:r>
            <a:r>
              <a:rPr lang="en-ID" sz="2300" dirty="0" err="1"/>
              <a:t>sebagai</a:t>
            </a:r>
            <a:r>
              <a:rPr lang="en-ID" sz="2300" dirty="0"/>
              <a:t> Bapak </a:t>
            </a:r>
            <a:r>
              <a:rPr lang="en-ID" sz="2300" dirty="0" err="1"/>
              <a:t>Psikologi</a:t>
            </a:r>
            <a:r>
              <a:rPr lang="en-ID" sz="2300" dirty="0"/>
              <a:t> Ekonomi Modern) di University of Michigan </a:t>
            </a:r>
            <a:r>
              <a:rPr lang="en-ID" sz="2300" dirty="0" err="1"/>
              <a:t>mengembangkan</a:t>
            </a:r>
            <a:r>
              <a:rPr lang="en-ID" sz="2300" dirty="0"/>
              <a:t> </a:t>
            </a:r>
            <a:r>
              <a:rPr lang="en-ID" sz="2300" dirty="0" err="1"/>
              <a:t>indeks</a:t>
            </a:r>
            <a:r>
              <a:rPr lang="en-ID" sz="2300" dirty="0"/>
              <a:t> </a:t>
            </a:r>
            <a:r>
              <a:rPr lang="en-ID" sz="2300" dirty="0" err="1"/>
              <a:t>optimisme</a:t>
            </a:r>
            <a:r>
              <a:rPr lang="en-ID" sz="2300" dirty="0"/>
              <a:t> </a:t>
            </a:r>
            <a:r>
              <a:rPr lang="en-ID" sz="2300" dirty="0" err="1"/>
              <a:t>konsumen</a:t>
            </a:r>
            <a:r>
              <a:rPr lang="en-ID" sz="2300" dirty="0"/>
              <a:t> (</a:t>
            </a:r>
            <a:r>
              <a:rPr lang="en-ID" sz="2300" i="1" dirty="0"/>
              <a:t>Consumer Sentiment Index</a:t>
            </a:r>
            <a:r>
              <a:rPr lang="en-ID" sz="2300" dirty="0"/>
              <a:t>) pada 1940-1950an. Ia </a:t>
            </a:r>
            <a:r>
              <a:rPr lang="en-ID" sz="2300" dirty="0" err="1"/>
              <a:t>membuktikan</a:t>
            </a:r>
            <a:r>
              <a:rPr lang="en-ID" sz="2300" dirty="0"/>
              <a:t> </a:t>
            </a:r>
            <a:r>
              <a:rPr lang="en-ID" sz="2300" dirty="0" err="1"/>
              <a:t>bahwa</a:t>
            </a:r>
            <a:r>
              <a:rPr lang="en-ID" sz="2300" dirty="0"/>
              <a:t> </a:t>
            </a:r>
            <a:r>
              <a:rPr lang="en-ID" sz="2300" dirty="0" err="1"/>
              <a:t>ekspektasi</a:t>
            </a:r>
            <a:r>
              <a:rPr lang="en-ID" sz="2300" dirty="0"/>
              <a:t> dan </a:t>
            </a:r>
            <a:r>
              <a:rPr lang="en-ID" sz="2300" dirty="0" err="1"/>
              <a:t>sikap</a:t>
            </a:r>
            <a:r>
              <a:rPr lang="en-ID" sz="2300" dirty="0"/>
              <a:t> mental </a:t>
            </a:r>
            <a:r>
              <a:rPr lang="en-ID" sz="2300" dirty="0" err="1"/>
              <a:t>konsumen</a:t>
            </a:r>
            <a:r>
              <a:rPr lang="en-ID" sz="2300" dirty="0"/>
              <a:t> </a:t>
            </a:r>
            <a:r>
              <a:rPr lang="en-ID" sz="2300" dirty="0" err="1"/>
              <a:t>dapat</a:t>
            </a:r>
            <a:r>
              <a:rPr lang="en-ID" sz="2300" dirty="0"/>
              <a:t> </a:t>
            </a:r>
            <a:r>
              <a:rPr lang="en-ID" sz="2300" dirty="0" err="1"/>
              <a:t>memprediksi</a:t>
            </a:r>
            <a:r>
              <a:rPr lang="en-ID" sz="2300" dirty="0"/>
              <a:t> </a:t>
            </a:r>
            <a:r>
              <a:rPr lang="en-ID" sz="2300" dirty="0" err="1"/>
              <a:t>siklus</a:t>
            </a:r>
            <a:r>
              <a:rPr lang="en-ID" sz="2300" dirty="0"/>
              <a:t> </a:t>
            </a:r>
            <a:r>
              <a:rPr lang="en-ID" sz="2300" dirty="0" err="1"/>
              <a:t>makroekonomi</a:t>
            </a:r>
            <a:r>
              <a:rPr lang="en-ID" sz="2300" dirty="0"/>
              <a:t> </a:t>
            </a:r>
            <a:r>
              <a:rPr lang="en-ID" sz="2300" dirty="0" err="1"/>
              <a:t>secara</a:t>
            </a:r>
            <a:r>
              <a:rPr lang="en-ID" sz="2300" dirty="0"/>
              <a:t> </a:t>
            </a:r>
            <a:r>
              <a:rPr lang="en-ID" sz="2300" dirty="0" err="1"/>
              <a:t>akurat</a:t>
            </a:r>
            <a:r>
              <a:rPr lang="en-ID" sz="2300" dirty="0"/>
              <a:t>.</a:t>
            </a:r>
          </a:p>
          <a:p>
            <a:r>
              <a:rPr lang="en-ID" sz="2300" dirty="0"/>
              <a:t> </a:t>
            </a:r>
            <a:r>
              <a:rPr lang="en-ID" sz="2300" b="1" dirty="0"/>
              <a:t>Era 1970–1980an (</a:t>
            </a:r>
            <a:r>
              <a:rPr lang="en-ID" sz="2300" b="1" dirty="0" err="1"/>
              <a:t>Revolusi</a:t>
            </a:r>
            <a:r>
              <a:rPr lang="en-ID" sz="2300" b="1" dirty="0"/>
              <a:t> </a:t>
            </a:r>
            <a:r>
              <a:rPr lang="en-ID" sz="2300" b="1" dirty="0" err="1"/>
              <a:t>Kognitif</a:t>
            </a:r>
            <a:r>
              <a:rPr lang="en-ID" sz="2300" b="1" dirty="0"/>
              <a:t> &amp; </a:t>
            </a:r>
            <a:r>
              <a:rPr lang="en-ID" sz="2300" b="1" dirty="0" err="1"/>
              <a:t>Pertemuan</a:t>
            </a:r>
            <a:r>
              <a:rPr lang="en-ID" sz="2300" b="1" dirty="0"/>
              <a:t> Dua </a:t>
            </a:r>
            <a:r>
              <a:rPr lang="en-ID" sz="2300" b="1" dirty="0" err="1"/>
              <a:t>Bidang</a:t>
            </a:r>
            <a:r>
              <a:rPr lang="en-ID" sz="2300" b="1" dirty="0"/>
              <a:t>):</a:t>
            </a:r>
            <a:r>
              <a:rPr lang="en-ID" sz="2300" dirty="0"/>
              <a:t> Integrasi </a:t>
            </a:r>
            <a:r>
              <a:rPr lang="en-ID" sz="2300" dirty="0" err="1"/>
              <a:t>besar</a:t>
            </a:r>
            <a:r>
              <a:rPr lang="en-ID" sz="2300" dirty="0"/>
              <a:t> </a:t>
            </a:r>
            <a:r>
              <a:rPr lang="en-ID" sz="2300" dirty="0" err="1"/>
              <a:t>terjadi</a:t>
            </a:r>
            <a:r>
              <a:rPr lang="en-ID" sz="2300" dirty="0"/>
              <a:t> </a:t>
            </a:r>
            <a:r>
              <a:rPr lang="en-ID" sz="2300" dirty="0" err="1"/>
              <a:t>ketika</a:t>
            </a:r>
            <a:r>
              <a:rPr lang="en-ID" sz="2300" dirty="0"/>
              <a:t> </a:t>
            </a:r>
            <a:r>
              <a:rPr lang="en-ID" sz="2300" dirty="0" err="1"/>
              <a:t>psikolog</a:t>
            </a:r>
            <a:r>
              <a:rPr lang="en-ID" sz="2300" dirty="0"/>
              <a:t> </a:t>
            </a:r>
            <a:r>
              <a:rPr lang="en-ID" sz="2300" dirty="0" err="1"/>
              <a:t>kognitif</a:t>
            </a:r>
            <a:r>
              <a:rPr lang="en-ID" sz="2300" dirty="0"/>
              <a:t> </a:t>
            </a:r>
            <a:r>
              <a:rPr lang="en-ID" sz="2300" dirty="0" err="1"/>
              <a:t>mulai</a:t>
            </a:r>
            <a:r>
              <a:rPr lang="en-ID" sz="2300" dirty="0"/>
              <a:t> </a:t>
            </a:r>
            <a:r>
              <a:rPr lang="en-ID" sz="2300" dirty="0" err="1"/>
              <a:t>meneliti</a:t>
            </a:r>
            <a:r>
              <a:rPr lang="en-ID" sz="2300" dirty="0"/>
              <a:t> </a:t>
            </a:r>
            <a:r>
              <a:rPr lang="en-ID" sz="2300" dirty="0" err="1"/>
              <a:t>bagaimana</a:t>
            </a:r>
            <a:r>
              <a:rPr lang="en-ID" sz="2300" dirty="0"/>
              <a:t> </a:t>
            </a:r>
            <a:r>
              <a:rPr lang="en-ID" sz="2300" dirty="0" err="1"/>
              <a:t>manusia</a:t>
            </a:r>
            <a:r>
              <a:rPr lang="en-ID" sz="2300" dirty="0"/>
              <a:t> </a:t>
            </a:r>
            <a:r>
              <a:rPr lang="en-ID" sz="2300" dirty="0" err="1"/>
              <a:t>mengambil</a:t>
            </a:r>
            <a:r>
              <a:rPr lang="en-ID" sz="2300" dirty="0"/>
              <a:t> </a:t>
            </a:r>
            <a:r>
              <a:rPr lang="en-ID" sz="2300" dirty="0" err="1"/>
              <a:t>keputusan</a:t>
            </a:r>
            <a:r>
              <a:rPr lang="en-ID" sz="2300" dirty="0"/>
              <a:t> </a:t>
            </a:r>
            <a:r>
              <a:rPr lang="en-ID" sz="2300" dirty="0" err="1"/>
              <a:t>dalam</a:t>
            </a:r>
            <a:r>
              <a:rPr lang="en-ID" sz="2300" dirty="0"/>
              <a:t> </a:t>
            </a:r>
            <a:r>
              <a:rPr lang="en-ID" sz="2300" dirty="0" err="1"/>
              <a:t>kondisi</a:t>
            </a:r>
            <a:r>
              <a:rPr lang="en-ID" sz="2300" dirty="0"/>
              <a:t> </a:t>
            </a:r>
            <a:r>
              <a:rPr lang="en-ID" sz="2300" dirty="0" err="1"/>
              <a:t>ketidakpastian</a:t>
            </a:r>
            <a:r>
              <a:rPr lang="en-ID" sz="2300" dirty="0"/>
              <a:t> (</a:t>
            </a:r>
            <a:r>
              <a:rPr lang="en-ID" sz="2300" i="1" dirty="0"/>
              <a:t>decision-making under uncertainty</a:t>
            </a:r>
            <a:r>
              <a:rPr lang="en-ID" sz="2300" dirty="0"/>
              <a:t>).</a:t>
            </a:r>
          </a:p>
          <a:p>
            <a:r>
              <a:rPr lang="en-ID" sz="2300" dirty="0"/>
              <a:t> </a:t>
            </a:r>
            <a:r>
              <a:rPr lang="en-ID" sz="2300" b="1" dirty="0" err="1"/>
              <a:t>Pengakuan</a:t>
            </a:r>
            <a:r>
              <a:rPr lang="en-ID" sz="2300" b="1" dirty="0"/>
              <a:t> Nobel (2000-an - </a:t>
            </a:r>
            <a:r>
              <a:rPr lang="en-ID" sz="2300" b="1" dirty="0" err="1"/>
              <a:t>Sekarang</a:t>
            </a:r>
            <a:r>
              <a:rPr lang="en-ID" sz="2300" b="1" dirty="0"/>
              <a:t>):</a:t>
            </a:r>
            <a:r>
              <a:rPr lang="en-ID" sz="2300" dirty="0"/>
              <a:t> </a:t>
            </a:r>
            <a:r>
              <a:rPr lang="en-ID" sz="2300" dirty="0" err="1"/>
              <a:t>Bidang</a:t>
            </a:r>
            <a:r>
              <a:rPr lang="en-ID" sz="2300" dirty="0"/>
              <a:t> </a:t>
            </a:r>
            <a:r>
              <a:rPr lang="en-ID" sz="2300" dirty="0" err="1"/>
              <a:t>ini</a:t>
            </a:r>
            <a:r>
              <a:rPr lang="en-ID" sz="2300" dirty="0"/>
              <a:t> </a:t>
            </a:r>
            <a:r>
              <a:rPr lang="en-ID" sz="2300" dirty="0" err="1"/>
              <a:t>mendapat</a:t>
            </a:r>
            <a:r>
              <a:rPr lang="en-ID" sz="2300" dirty="0"/>
              <a:t> </a:t>
            </a:r>
            <a:r>
              <a:rPr lang="en-ID" sz="2300" dirty="0" err="1"/>
              <a:t>pengakuan</a:t>
            </a:r>
            <a:r>
              <a:rPr lang="en-ID" sz="2300" dirty="0"/>
              <a:t> dunia </a:t>
            </a:r>
            <a:r>
              <a:rPr lang="en-ID" sz="2300" dirty="0" err="1"/>
              <a:t>internasional</a:t>
            </a:r>
            <a:r>
              <a:rPr lang="en-ID" sz="2300" dirty="0"/>
              <a:t> </a:t>
            </a:r>
            <a:r>
              <a:rPr lang="en-ID" sz="2300" dirty="0" err="1"/>
              <a:t>secara</a:t>
            </a:r>
            <a:r>
              <a:rPr lang="en-ID" sz="2300" dirty="0"/>
              <a:t> </a:t>
            </a:r>
            <a:r>
              <a:rPr lang="en-ID" sz="2300" dirty="0" err="1"/>
              <a:t>luas</a:t>
            </a:r>
            <a:r>
              <a:rPr lang="en-ID" sz="2300" dirty="0"/>
              <a:t> </a:t>
            </a:r>
            <a:r>
              <a:rPr lang="en-ID" sz="2300" dirty="0" err="1"/>
              <a:t>melalui</a:t>
            </a:r>
            <a:r>
              <a:rPr lang="en-ID" sz="2300" dirty="0"/>
              <a:t> </a:t>
            </a:r>
            <a:r>
              <a:rPr lang="en-ID" sz="2300" dirty="0" err="1"/>
              <a:t>penganugerahan</a:t>
            </a:r>
            <a:r>
              <a:rPr lang="en-ID" sz="2300" dirty="0"/>
              <a:t> Hadiah Nobel Ekonomi </a:t>
            </a:r>
            <a:r>
              <a:rPr lang="en-ID" sz="2300" dirty="0" err="1"/>
              <a:t>kepada</a:t>
            </a:r>
            <a:r>
              <a:rPr lang="en-ID" sz="2300" dirty="0"/>
              <a:t> para </a:t>
            </a:r>
            <a:r>
              <a:rPr lang="en-ID" sz="2300" dirty="0" err="1"/>
              <a:t>ilmuwan</a:t>
            </a:r>
            <a:r>
              <a:rPr lang="en-ID" sz="2300" dirty="0"/>
              <a:t> yang </a:t>
            </a:r>
            <a:r>
              <a:rPr lang="en-ID" sz="2300" dirty="0" err="1"/>
              <a:t>memadukan</a:t>
            </a:r>
            <a:r>
              <a:rPr lang="en-ID" sz="2300" dirty="0"/>
              <a:t> </a:t>
            </a:r>
            <a:r>
              <a:rPr lang="en-ID" sz="2300" dirty="0" err="1"/>
              <a:t>psikologi</a:t>
            </a:r>
            <a:r>
              <a:rPr lang="en-ID" sz="2300" dirty="0"/>
              <a:t> dan </a:t>
            </a:r>
            <a:r>
              <a:rPr lang="en-ID" sz="2300" dirty="0" err="1"/>
              <a:t>ekonomi</a:t>
            </a:r>
            <a:r>
              <a:rPr lang="en-ID" sz="2300" dirty="0"/>
              <a:t>:</a:t>
            </a:r>
          </a:p>
          <a:p>
            <a:pPr lvl="1"/>
            <a:r>
              <a:rPr lang="en-ID" sz="2300" b="1" dirty="0"/>
              <a:t>2002:</a:t>
            </a:r>
            <a:r>
              <a:rPr lang="en-ID" sz="2300" dirty="0"/>
              <a:t> Daniel Kahneman (</a:t>
            </a:r>
            <a:r>
              <a:rPr lang="en-ID" sz="2300" dirty="0" err="1"/>
              <a:t>Psikolog</a:t>
            </a:r>
            <a:r>
              <a:rPr lang="en-ID" sz="2300" dirty="0"/>
              <a:t>)</a:t>
            </a:r>
          </a:p>
          <a:p>
            <a:pPr lvl="1"/>
            <a:r>
              <a:rPr lang="en-ID" sz="2300" b="1" dirty="0"/>
              <a:t>2017:</a:t>
            </a:r>
            <a:r>
              <a:rPr lang="en-ID" sz="2300" dirty="0"/>
              <a:t> Richard Thaler (</a:t>
            </a:r>
            <a:r>
              <a:rPr lang="en-ID" sz="2300" dirty="0" err="1"/>
              <a:t>Ekonom</a:t>
            </a:r>
            <a:r>
              <a:rPr lang="en-ID" sz="2300" dirty="0"/>
              <a:t> </a:t>
            </a:r>
            <a:r>
              <a:rPr lang="en-ID" sz="2300" dirty="0" err="1"/>
              <a:t>Perilaku</a:t>
            </a:r>
            <a:r>
              <a:rPr lang="en-ID" sz="2300" dirty="0"/>
              <a:t>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84618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60257-0C8B-EF19-2C20-6055F509D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883" y="379432"/>
            <a:ext cx="9256342" cy="696894"/>
          </a:xfrm>
        </p:spPr>
        <p:txBody>
          <a:bodyPr>
            <a:normAutofit/>
          </a:bodyPr>
          <a:lstStyle/>
          <a:p>
            <a:r>
              <a:rPr lang="en-ID" sz="2800" b="1" dirty="0" err="1"/>
              <a:t>Tokoh-Tokoh</a:t>
            </a:r>
            <a:r>
              <a:rPr lang="en-ID" sz="2800" b="1" dirty="0"/>
              <a:t> Utama &amp; Teori </a:t>
            </a:r>
            <a:r>
              <a:rPr lang="en-ID" sz="2800" b="1" dirty="0" err="1"/>
              <a:t>Kunci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30861-4D6C-285F-3837-E7AB695F4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674" y="1504950"/>
            <a:ext cx="9256341" cy="4953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D" sz="2600" b="1" dirty="0"/>
              <a:t>A. Daniel Kahneman &amp; Amos Tversky</a:t>
            </a:r>
            <a:endParaRPr lang="en-ID" sz="2600" dirty="0"/>
          </a:p>
          <a:p>
            <a:pPr lvl="0"/>
            <a:r>
              <a:rPr lang="en-ID" sz="2600" b="1" dirty="0"/>
              <a:t>Teori </a:t>
            </a:r>
            <a:r>
              <a:rPr lang="en-ID" sz="2600" b="1" dirty="0" err="1"/>
              <a:t>Prospek</a:t>
            </a:r>
            <a:r>
              <a:rPr lang="en-ID" sz="2600" b="1" dirty="0"/>
              <a:t> (</a:t>
            </a:r>
            <a:r>
              <a:rPr lang="en-ID" sz="2600" b="1" i="1" dirty="0"/>
              <a:t>Prospect Theory</a:t>
            </a:r>
            <a:r>
              <a:rPr lang="en-ID" sz="2600" b="1" dirty="0"/>
              <a:t>):</a:t>
            </a:r>
            <a:r>
              <a:rPr lang="en-ID" sz="2600" dirty="0"/>
              <a:t> </a:t>
            </a:r>
            <a:r>
              <a:rPr lang="en-ID" sz="2600" dirty="0" err="1"/>
              <a:t>Menggantikan</a:t>
            </a:r>
            <a:r>
              <a:rPr lang="en-ID" sz="2600" dirty="0"/>
              <a:t> </a:t>
            </a:r>
            <a:r>
              <a:rPr lang="en-ID" sz="2600" i="1" dirty="0"/>
              <a:t>Expected Utility Theory</a:t>
            </a:r>
            <a:r>
              <a:rPr lang="en-ID" sz="2600" dirty="0"/>
              <a:t>. Teori </a:t>
            </a:r>
            <a:r>
              <a:rPr lang="en-ID" sz="2600" dirty="0" err="1"/>
              <a:t>ini</a:t>
            </a:r>
            <a:r>
              <a:rPr lang="en-ID" sz="2600" dirty="0"/>
              <a:t> </a:t>
            </a:r>
            <a:r>
              <a:rPr lang="en-ID" sz="2600" dirty="0" err="1"/>
              <a:t>menyatakan</a:t>
            </a:r>
            <a:r>
              <a:rPr lang="en-ID" sz="2600" dirty="0"/>
              <a:t> </a:t>
            </a:r>
            <a:r>
              <a:rPr lang="en-ID" sz="2600" dirty="0" err="1"/>
              <a:t>bahwa</a:t>
            </a:r>
            <a:r>
              <a:rPr lang="en-ID" sz="2600" dirty="0"/>
              <a:t> </a:t>
            </a:r>
            <a:r>
              <a:rPr lang="en-ID" sz="2600" dirty="0" err="1"/>
              <a:t>manusia</a:t>
            </a:r>
            <a:r>
              <a:rPr lang="en-ID" sz="2600" dirty="0"/>
              <a:t> </a:t>
            </a:r>
            <a:r>
              <a:rPr lang="en-ID" sz="2600" dirty="0" err="1"/>
              <a:t>menilai</a:t>
            </a:r>
            <a:r>
              <a:rPr lang="en-ID" sz="2600" dirty="0"/>
              <a:t> </a:t>
            </a:r>
            <a:r>
              <a:rPr lang="en-ID" sz="2600" dirty="0" err="1"/>
              <a:t>keuntungan</a:t>
            </a:r>
            <a:r>
              <a:rPr lang="en-ID" sz="2600" dirty="0"/>
              <a:t> dan </a:t>
            </a:r>
            <a:r>
              <a:rPr lang="en-ID" sz="2600" dirty="0" err="1"/>
              <a:t>kerugian</a:t>
            </a:r>
            <a:r>
              <a:rPr lang="en-ID" sz="2600" dirty="0"/>
              <a:t> </a:t>
            </a:r>
            <a:r>
              <a:rPr lang="en-ID" sz="2600" dirty="0" err="1"/>
              <a:t>secara</a:t>
            </a:r>
            <a:r>
              <a:rPr lang="en-ID" sz="2600" dirty="0"/>
              <a:t> </a:t>
            </a:r>
            <a:r>
              <a:rPr lang="en-ID" sz="2600" dirty="0" err="1"/>
              <a:t>asimetris</a:t>
            </a:r>
            <a:r>
              <a:rPr lang="en-ID" sz="2600" dirty="0"/>
              <a:t>. </a:t>
            </a:r>
            <a:r>
              <a:rPr lang="en-ID" sz="2600" dirty="0" err="1"/>
              <a:t>Manusia</a:t>
            </a:r>
            <a:r>
              <a:rPr lang="en-ID" sz="2600" dirty="0"/>
              <a:t> </a:t>
            </a:r>
            <a:r>
              <a:rPr lang="en-ID" sz="2600" dirty="0" err="1"/>
              <a:t>mengalami</a:t>
            </a:r>
            <a:r>
              <a:rPr lang="en-ID" sz="2600" dirty="0"/>
              <a:t> </a:t>
            </a:r>
            <a:r>
              <a:rPr lang="en-ID" sz="2600" b="1" dirty="0"/>
              <a:t>Loss Aversion</a:t>
            </a:r>
            <a:r>
              <a:rPr lang="en-ID" sz="2600" dirty="0"/>
              <a:t>—rasa </a:t>
            </a:r>
            <a:r>
              <a:rPr lang="en-ID" sz="2600" dirty="0" err="1"/>
              <a:t>sakit</a:t>
            </a:r>
            <a:r>
              <a:rPr lang="en-ID" sz="2600" dirty="0"/>
              <a:t> </a:t>
            </a:r>
            <a:r>
              <a:rPr lang="en-ID" sz="2600" dirty="0" err="1"/>
              <a:t>akibat</a:t>
            </a:r>
            <a:r>
              <a:rPr lang="en-ID" sz="2600" dirty="0"/>
              <a:t> </a:t>
            </a:r>
            <a:r>
              <a:rPr lang="en-ID" sz="2600" dirty="0" err="1"/>
              <a:t>kehilangan</a:t>
            </a:r>
            <a:r>
              <a:rPr lang="en-ID" sz="2600" dirty="0"/>
              <a:t> Rp100.000 </a:t>
            </a:r>
            <a:r>
              <a:rPr lang="en-ID" sz="2600" dirty="0" err="1"/>
              <a:t>jauh</a:t>
            </a:r>
            <a:r>
              <a:rPr lang="en-ID" sz="2600" dirty="0"/>
              <a:t> </a:t>
            </a:r>
            <a:r>
              <a:rPr lang="en-ID" sz="2600" dirty="0" err="1"/>
              <a:t>lebih</a:t>
            </a:r>
            <a:r>
              <a:rPr lang="en-ID" sz="2600" dirty="0"/>
              <a:t> </a:t>
            </a:r>
            <a:r>
              <a:rPr lang="en-ID" sz="2600" dirty="0" err="1"/>
              <a:t>kuat</a:t>
            </a:r>
            <a:r>
              <a:rPr lang="en-ID" sz="2600" dirty="0"/>
              <a:t> </a:t>
            </a:r>
            <a:r>
              <a:rPr lang="en-ID" sz="2600" dirty="0" err="1"/>
              <a:t>dirasakan</a:t>
            </a:r>
            <a:r>
              <a:rPr lang="en-ID" sz="2600" dirty="0"/>
              <a:t> </a:t>
            </a:r>
            <a:r>
              <a:rPr lang="en-ID" sz="2600" dirty="0" err="1"/>
              <a:t>daripada</a:t>
            </a:r>
            <a:r>
              <a:rPr lang="en-ID" sz="2600" dirty="0"/>
              <a:t> rasa </a:t>
            </a:r>
            <a:r>
              <a:rPr lang="en-ID" sz="2600" dirty="0" err="1"/>
              <a:t>senang</a:t>
            </a:r>
            <a:r>
              <a:rPr lang="en-ID" sz="2600" dirty="0"/>
              <a:t> </a:t>
            </a:r>
            <a:r>
              <a:rPr lang="en-ID" sz="2600" dirty="0" err="1"/>
              <a:t>mendapatkan</a:t>
            </a:r>
            <a:r>
              <a:rPr lang="en-ID" sz="2600" dirty="0"/>
              <a:t> Rp100.000.</a:t>
            </a:r>
          </a:p>
          <a:p>
            <a:r>
              <a:rPr lang="en-ID" sz="2600" dirty="0"/>
              <a:t> </a:t>
            </a:r>
            <a:r>
              <a:rPr lang="en-ID" sz="2600" b="1" dirty="0" err="1"/>
              <a:t>Heuristik</a:t>
            </a:r>
            <a:r>
              <a:rPr lang="en-ID" sz="2600" b="1" dirty="0"/>
              <a:t> dan Bias (</a:t>
            </a:r>
            <a:r>
              <a:rPr lang="en-ID" sz="2600" b="1" i="1" dirty="0"/>
              <a:t>Heuristics &amp; Biases</a:t>
            </a:r>
            <a:r>
              <a:rPr lang="en-ID" sz="2600" b="1" dirty="0"/>
              <a:t>):</a:t>
            </a:r>
            <a:r>
              <a:rPr lang="en-ID" sz="2600" dirty="0"/>
              <a:t> </a:t>
            </a:r>
            <a:r>
              <a:rPr lang="en-ID" sz="2600" dirty="0" err="1"/>
              <a:t>Manusia</a:t>
            </a:r>
            <a:r>
              <a:rPr lang="en-ID" sz="2600" dirty="0"/>
              <a:t> </a:t>
            </a:r>
            <a:r>
              <a:rPr lang="en-ID" sz="2600" dirty="0" err="1"/>
              <a:t>sering</a:t>
            </a:r>
            <a:r>
              <a:rPr lang="en-ID" sz="2600" dirty="0"/>
              <a:t> </a:t>
            </a:r>
            <a:r>
              <a:rPr lang="en-ID" sz="2600" dirty="0" err="1"/>
              <a:t>menggunakan</a:t>
            </a:r>
            <a:r>
              <a:rPr lang="en-ID" sz="2600" dirty="0"/>
              <a:t> </a:t>
            </a:r>
            <a:r>
              <a:rPr lang="en-ID" sz="2600" dirty="0" err="1"/>
              <a:t>jalan</a:t>
            </a:r>
            <a:r>
              <a:rPr lang="en-ID" sz="2600" dirty="0"/>
              <a:t> </a:t>
            </a:r>
            <a:r>
              <a:rPr lang="en-ID" sz="2600" dirty="0" err="1"/>
              <a:t>pintas</a:t>
            </a:r>
            <a:r>
              <a:rPr lang="en-ID" sz="2600" dirty="0"/>
              <a:t> mental (</a:t>
            </a:r>
            <a:r>
              <a:rPr lang="en-ID" sz="2600" i="1" dirty="0"/>
              <a:t>heuristics</a:t>
            </a:r>
            <a:r>
              <a:rPr lang="en-ID" sz="2600" dirty="0"/>
              <a:t>) </a:t>
            </a:r>
            <a:r>
              <a:rPr lang="en-ID" sz="2600" dirty="0" err="1"/>
              <a:t>seperti</a:t>
            </a:r>
            <a:r>
              <a:rPr lang="en-ID" sz="2600" dirty="0"/>
              <a:t> </a:t>
            </a:r>
            <a:r>
              <a:rPr lang="en-ID" sz="2600" i="1" dirty="0"/>
              <a:t>availability heuristic</a:t>
            </a:r>
            <a:r>
              <a:rPr lang="en-ID" sz="2600" dirty="0"/>
              <a:t> </a:t>
            </a:r>
            <a:r>
              <a:rPr lang="en-ID" sz="2600" dirty="0" err="1"/>
              <a:t>atau</a:t>
            </a:r>
            <a:r>
              <a:rPr lang="en-ID" sz="2600" dirty="0"/>
              <a:t> </a:t>
            </a:r>
            <a:r>
              <a:rPr lang="en-ID" sz="2600" i="1" dirty="0"/>
              <a:t>anchoring</a:t>
            </a:r>
            <a:r>
              <a:rPr lang="en-ID" sz="2600" dirty="0"/>
              <a:t> yang </a:t>
            </a:r>
            <a:r>
              <a:rPr lang="en-ID" sz="2600" dirty="0" err="1"/>
              <a:t>berpotensi</a:t>
            </a:r>
            <a:r>
              <a:rPr lang="en-ID" sz="2600" dirty="0"/>
              <a:t> </a:t>
            </a:r>
            <a:r>
              <a:rPr lang="en-ID" sz="2600" dirty="0" err="1"/>
              <a:t>menghasilkan</a:t>
            </a:r>
            <a:r>
              <a:rPr lang="en-ID" sz="2600" dirty="0"/>
              <a:t> </a:t>
            </a:r>
            <a:r>
              <a:rPr lang="en-ID" sz="2600" dirty="0" err="1"/>
              <a:t>kesalahan</a:t>
            </a:r>
            <a:r>
              <a:rPr lang="en-ID" sz="2600" dirty="0"/>
              <a:t> </a:t>
            </a:r>
            <a:r>
              <a:rPr lang="en-ID" sz="2600" dirty="0" err="1"/>
              <a:t>sistematis</a:t>
            </a:r>
            <a:r>
              <a:rPr lang="en-ID" sz="2600" dirty="0"/>
              <a:t> </a:t>
            </a:r>
            <a:r>
              <a:rPr lang="en-ID" sz="2600" dirty="0" err="1"/>
              <a:t>dalam</a:t>
            </a:r>
            <a:r>
              <a:rPr lang="en-ID" sz="2600" dirty="0"/>
              <a:t> </a:t>
            </a:r>
            <a:r>
              <a:rPr lang="en-ID" sz="2600" dirty="0" err="1"/>
              <a:t>mengambil</a:t>
            </a:r>
            <a:r>
              <a:rPr lang="en-ID" sz="2600" dirty="0"/>
              <a:t> </a:t>
            </a:r>
            <a:r>
              <a:rPr lang="en-ID" sz="2600" dirty="0" err="1"/>
              <a:t>keputusan</a:t>
            </a:r>
            <a:r>
              <a:rPr lang="en-ID" sz="2600" dirty="0"/>
              <a:t> </a:t>
            </a:r>
            <a:r>
              <a:rPr lang="en-ID" sz="2600" dirty="0" err="1"/>
              <a:t>finansial</a:t>
            </a:r>
            <a:r>
              <a:rPr lang="en-ID" sz="2600" dirty="0"/>
              <a:t>.</a:t>
            </a:r>
          </a:p>
          <a:p>
            <a:r>
              <a:rPr lang="en-ID" sz="2600" dirty="0"/>
              <a:t> </a:t>
            </a:r>
            <a:r>
              <a:rPr lang="en-ID" sz="2600" b="1" dirty="0"/>
              <a:t>System 1 &amp; System 2 Thinking:</a:t>
            </a:r>
            <a:r>
              <a:rPr lang="en-ID" sz="2600" dirty="0"/>
              <a:t> Cara </a:t>
            </a:r>
            <a:r>
              <a:rPr lang="en-ID" sz="2600" dirty="0" err="1"/>
              <a:t>kerja</a:t>
            </a:r>
            <a:r>
              <a:rPr lang="en-ID" sz="2600" dirty="0"/>
              <a:t> </a:t>
            </a:r>
            <a:r>
              <a:rPr lang="en-ID" sz="2600" dirty="0" err="1"/>
              <a:t>otak</a:t>
            </a:r>
            <a:r>
              <a:rPr lang="en-ID" sz="2600" dirty="0"/>
              <a:t> </a:t>
            </a:r>
            <a:r>
              <a:rPr lang="en-ID" sz="2600" dirty="0" err="1"/>
              <a:t>antara</a:t>
            </a:r>
            <a:r>
              <a:rPr lang="en-ID" sz="2600" dirty="0"/>
              <a:t> </a:t>
            </a:r>
            <a:r>
              <a:rPr lang="en-ID" sz="2600" dirty="0" err="1"/>
              <a:t>berpikir</a:t>
            </a:r>
            <a:r>
              <a:rPr lang="en-ID" sz="2600" dirty="0"/>
              <a:t> </a:t>
            </a:r>
            <a:r>
              <a:rPr lang="en-ID" sz="2600" dirty="0" err="1"/>
              <a:t>cepat</a:t>
            </a:r>
            <a:r>
              <a:rPr lang="en-ID" sz="2600" dirty="0"/>
              <a:t>, </a:t>
            </a:r>
            <a:r>
              <a:rPr lang="en-ID" sz="2600" dirty="0" err="1"/>
              <a:t>intuitif</a:t>
            </a:r>
            <a:r>
              <a:rPr lang="en-ID" sz="2600" dirty="0"/>
              <a:t>, </a:t>
            </a:r>
            <a:r>
              <a:rPr lang="en-ID" sz="2600" dirty="0" err="1"/>
              <a:t>emosional</a:t>
            </a:r>
            <a:r>
              <a:rPr lang="en-ID" sz="2600" dirty="0"/>
              <a:t> (System 1) vs. </a:t>
            </a:r>
            <a:r>
              <a:rPr lang="en-ID" sz="2600" dirty="0" err="1"/>
              <a:t>berpikir</a:t>
            </a:r>
            <a:r>
              <a:rPr lang="en-ID" sz="2600" dirty="0"/>
              <a:t> </a:t>
            </a:r>
            <a:r>
              <a:rPr lang="en-ID" sz="2600" dirty="0" err="1"/>
              <a:t>lambat</a:t>
            </a:r>
            <a:r>
              <a:rPr lang="en-ID" sz="2600" dirty="0"/>
              <a:t>, </a:t>
            </a:r>
            <a:r>
              <a:rPr lang="en-ID" sz="2600" dirty="0" err="1"/>
              <a:t>deliberatif</a:t>
            </a:r>
            <a:r>
              <a:rPr lang="en-ID" sz="2600" dirty="0"/>
              <a:t>, </a:t>
            </a:r>
            <a:r>
              <a:rPr lang="en-ID" sz="2600" dirty="0" err="1"/>
              <a:t>analitis</a:t>
            </a:r>
            <a:r>
              <a:rPr lang="en-ID" sz="2600" dirty="0"/>
              <a:t> (System 2).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4021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2237B-21E6-4FE5-DCAF-2D08140D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9F5BA-92A1-13F4-EA8A-CA8528FB3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883" y="379432"/>
            <a:ext cx="9256342" cy="696894"/>
          </a:xfrm>
        </p:spPr>
        <p:txBody>
          <a:bodyPr>
            <a:normAutofit/>
          </a:bodyPr>
          <a:lstStyle/>
          <a:p>
            <a:r>
              <a:rPr lang="en-ID" sz="2800" b="1" dirty="0" err="1"/>
              <a:t>Tokoh-Tokoh</a:t>
            </a:r>
            <a:r>
              <a:rPr lang="en-ID" sz="2800" b="1" dirty="0"/>
              <a:t> Utama &amp; Teori </a:t>
            </a:r>
            <a:r>
              <a:rPr lang="en-ID" sz="2800" b="1" dirty="0" err="1"/>
              <a:t>Kunci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DF44F-0478-9298-13D4-C5B737E0A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674" y="1504950"/>
            <a:ext cx="9256341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b="1" dirty="0"/>
              <a:t>B. Richard Thaler</a:t>
            </a:r>
            <a:endParaRPr lang="en-ID" dirty="0"/>
          </a:p>
          <a:p>
            <a:pPr lvl="0"/>
            <a:r>
              <a:rPr lang="en-ID" b="1" dirty="0"/>
              <a:t>Nudge Theory: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 </a:t>
            </a:r>
            <a:r>
              <a:rPr lang="en-ID" dirty="0" err="1"/>
              <a:t>arsitektur</a:t>
            </a:r>
            <a:r>
              <a:rPr lang="en-ID" dirty="0"/>
              <a:t> </a:t>
            </a:r>
            <a:r>
              <a:rPr lang="en-ID" dirty="0" err="1"/>
              <a:t>pilihan</a:t>
            </a:r>
            <a:r>
              <a:rPr lang="en-ID" dirty="0"/>
              <a:t> (</a:t>
            </a:r>
            <a:r>
              <a:rPr lang="en-ID" i="1" dirty="0"/>
              <a:t>choice architecture</a:t>
            </a:r>
            <a:r>
              <a:rPr lang="en-ID" dirty="0"/>
              <a:t>) yang </a:t>
            </a:r>
            <a:r>
              <a:rPr lang="en-ID" dirty="0" err="1"/>
              <a:t>mengubah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merancang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melarang</a:t>
            </a:r>
            <a:r>
              <a:rPr lang="en-ID" dirty="0"/>
              <a:t> </a:t>
            </a:r>
            <a:r>
              <a:rPr lang="en-ID" dirty="0" err="1"/>
              <a:t>pilihan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pun,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mendorong</a:t>
            </a:r>
            <a:r>
              <a:rPr lang="en-ID" dirty="0"/>
              <a:t> orang 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sukarela</a:t>
            </a:r>
            <a:r>
              <a:rPr lang="en-ID" dirty="0"/>
              <a:t> (</a:t>
            </a:r>
            <a:r>
              <a:rPr lang="en-ID" dirty="0" err="1"/>
              <a:t>misal</a:t>
            </a:r>
            <a:r>
              <a:rPr lang="en-ID" dirty="0"/>
              <a:t>: </a:t>
            </a:r>
            <a:r>
              <a:rPr lang="en-ID" dirty="0" err="1"/>
              <a:t>pendaftaran</a:t>
            </a:r>
            <a:r>
              <a:rPr lang="en-ID" dirty="0"/>
              <a:t> </a:t>
            </a:r>
            <a:r>
              <a:rPr lang="en-ID" dirty="0" err="1"/>
              <a:t>otomatis</a:t>
            </a:r>
            <a:r>
              <a:rPr lang="en-ID" dirty="0"/>
              <a:t> dana </a:t>
            </a:r>
            <a:r>
              <a:rPr lang="en-ID" dirty="0" err="1"/>
              <a:t>pensiun</a:t>
            </a:r>
            <a:r>
              <a:rPr lang="en-ID" dirty="0"/>
              <a:t>).</a:t>
            </a:r>
          </a:p>
          <a:p>
            <a:r>
              <a:rPr lang="en-ID" dirty="0"/>
              <a:t> </a:t>
            </a:r>
            <a:r>
              <a:rPr lang="en-ID" b="1" dirty="0"/>
              <a:t>Mental Accounting:</a:t>
            </a:r>
            <a:r>
              <a:rPr lang="en-ID" dirty="0"/>
              <a:t> </a:t>
            </a:r>
            <a:r>
              <a:rPr lang="en-ID" dirty="0" err="1"/>
              <a:t>Kecenderungan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membagi-bagi</a:t>
            </a:r>
            <a:r>
              <a:rPr lang="en-ID" dirty="0"/>
              <a:t> uang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"</a:t>
            </a:r>
            <a:r>
              <a:rPr lang="en-ID" dirty="0" err="1"/>
              <a:t>rekening</a:t>
            </a:r>
            <a:r>
              <a:rPr lang="en-ID" dirty="0"/>
              <a:t> mental" yang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tujuannya</a:t>
            </a:r>
            <a:r>
              <a:rPr lang="en-ID" dirty="0"/>
              <a:t>, </a:t>
            </a:r>
            <a:r>
              <a:rPr lang="en-ID" dirty="0" err="1"/>
              <a:t>padahal</a:t>
            </a:r>
            <a:r>
              <a:rPr lang="en-ID" dirty="0"/>
              <a:t> uang </a:t>
            </a:r>
            <a:r>
              <a:rPr lang="en-ID" dirty="0" err="1"/>
              <a:t>bersifat</a:t>
            </a:r>
            <a:r>
              <a:rPr lang="en-ID" dirty="0"/>
              <a:t> </a:t>
            </a:r>
            <a:r>
              <a:rPr lang="en-ID" dirty="0" err="1"/>
              <a:t>fleksibel</a:t>
            </a:r>
            <a:r>
              <a:rPr lang="en-ID" dirty="0"/>
              <a:t> (</a:t>
            </a:r>
            <a:r>
              <a:rPr lang="en-ID" i="1" dirty="0"/>
              <a:t>fungible</a:t>
            </a:r>
            <a:r>
              <a:rPr lang="en-ID" dirty="0"/>
              <a:t>). </a:t>
            </a:r>
            <a:r>
              <a:rPr lang="en-ID" dirty="0" err="1"/>
              <a:t>Contoh</a:t>
            </a:r>
            <a:r>
              <a:rPr lang="en-ID" dirty="0"/>
              <a:t>: uang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hadiah</a:t>
            </a:r>
            <a:r>
              <a:rPr lang="en-ID" dirty="0"/>
              <a:t> </a:t>
            </a:r>
            <a:r>
              <a:rPr lang="en-ID" dirty="0" err="1"/>
              <a:t>cenderung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gampang</a:t>
            </a:r>
            <a:r>
              <a:rPr lang="en-ID" dirty="0"/>
              <a:t> </a:t>
            </a:r>
            <a:r>
              <a:rPr lang="en-ID" dirty="0" err="1"/>
              <a:t>dibelanjakan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impulsif</a:t>
            </a:r>
            <a:r>
              <a:rPr lang="en-ID" dirty="0"/>
              <a:t> </a:t>
            </a:r>
            <a:r>
              <a:rPr lang="en-ID" dirty="0" err="1"/>
              <a:t>dibanding</a:t>
            </a:r>
            <a:r>
              <a:rPr lang="en-ID" dirty="0"/>
              <a:t> uang </a:t>
            </a:r>
            <a:r>
              <a:rPr lang="en-ID" dirty="0" err="1"/>
              <a:t>gaji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12884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63C6C-143A-0E00-88BD-3906E0FC0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56517-BCB3-4057-A77A-8BB0211D9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883" y="379432"/>
            <a:ext cx="9256342" cy="696894"/>
          </a:xfrm>
        </p:spPr>
        <p:txBody>
          <a:bodyPr>
            <a:normAutofit/>
          </a:bodyPr>
          <a:lstStyle/>
          <a:p>
            <a:r>
              <a:rPr lang="en-ID" sz="2800" b="1" dirty="0" err="1"/>
              <a:t>Tokoh-Tokoh</a:t>
            </a:r>
            <a:r>
              <a:rPr lang="en-ID" sz="2800" b="1" dirty="0"/>
              <a:t> Utama &amp; Teori </a:t>
            </a:r>
            <a:r>
              <a:rPr lang="en-ID" sz="2800" b="1" dirty="0" err="1"/>
              <a:t>Kunci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94103-3F2B-A2D7-E936-5DDF7D890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674" y="1504950"/>
            <a:ext cx="9256341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2400" b="1" dirty="0"/>
              <a:t>C. George Katona</a:t>
            </a:r>
            <a:endParaRPr lang="en-ID" sz="2400" dirty="0"/>
          </a:p>
          <a:p>
            <a:pPr lvl="0"/>
            <a:r>
              <a:rPr lang="en-ID" sz="2400" b="1" dirty="0"/>
              <a:t>Macro-Economic Psychology:</a:t>
            </a:r>
            <a:r>
              <a:rPr lang="en-ID" sz="2400" dirty="0"/>
              <a:t> </a:t>
            </a:r>
            <a:r>
              <a:rPr lang="en-ID" sz="2400" dirty="0" err="1"/>
              <a:t>Membuktikan</a:t>
            </a:r>
            <a:r>
              <a:rPr lang="en-ID" sz="2400" dirty="0"/>
              <a:t> </a:t>
            </a:r>
            <a:r>
              <a:rPr lang="en-ID" sz="2400" dirty="0" err="1"/>
              <a:t>bahwa</a:t>
            </a:r>
            <a:r>
              <a:rPr lang="en-ID" sz="2400" dirty="0"/>
              <a:t> </a:t>
            </a:r>
            <a:r>
              <a:rPr lang="en-ID" sz="2400" dirty="0" err="1"/>
              <a:t>variabel</a:t>
            </a:r>
            <a:r>
              <a:rPr lang="en-ID" sz="2400" dirty="0"/>
              <a:t> </a:t>
            </a:r>
            <a:r>
              <a:rPr lang="en-ID" sz="2400" dirty="0" err="1"/>
              <a:t>psikologis</a:t>
            </a:r>
            <a:r>
              <a:rPr lang="en-ID" sz="2400" dirty="0"/>
              <a:t> (</a:t>
            </a:r>
            <a:r>
              <a:rPr lang="en-ID" sz="2400" dirty="0" err="1"/>
              <a:t>harapan</a:t>
            </a:r>
            <a:r>
              <a:rPr lang="en-ID" sz="2400" dirty="0"/>
              <a:t>, </a:t>
            </a:r>
            <a:r>
              <a:rPr lang="en-ID" sz="2400" dirty="0" err="1"/>
              <a:t>sikap</a:t>
            </a:r>
            <a:r>
              <a:rPr lang="en-ID" sz="2400" dirty="0"/>
              <a:t>, </a:t>
            </a:r>
            <a:r>
              <a:rPr lang="en-ID" sz="2400" dirty="0" err="1"/>
              <a:t>kepercayaan</a:t>
            </a:r>
            <a:r>
              <a:rPr lang="en-ID" sz="2400" dirty="0"/>
              <a:t>) </a:t>
            </a:r>
            <a:r>
              <a:rPr lang="en-ID" sz="2400" dirty="0" err="1"/>
              <a:t>berada</a:t>
            </a:r>
            <a:r>
              <a:rPr lang="en-ID" sz="2400" dirty="0"/>
              <a:t> di </a:t>
            </a:r>
            <a:r>
              <a:rPr lang="en-ID" sz="2400" dirty="0" err="1"/>
              <a:t>antara</a:t>
            </a:r>
            <a:r>
              <a:rPr lang="en-ID" sz="2400" dirty="0"/>
              <a:t> stimulus </a:t>
            </a:r>
            <a:r>
              <a:rPr lang="en-ID" sz="2400" dirty="0" err="1"/>
              <a:t>ekonomi</a:t>
            </a:r>
            <a:r>
              <a:rPr lang="en-ID" sz="2400" dirty="0"/>
              <a:t> (</a:t>
            </a:r>
            <a:r>
              <a:rPr lang="en-ID" sz="2400" dirty="0" err="1"/>
              <a:t>pendapatan</a:t>
            </a:r>
            <a:r>
              <a:rPr lang="en-ID" sz="2400" dirty="0"/>
              <a:t>, </a:t>
            </a:r>
            <a:r>
              <a:rPr lang="en-ID" sz="2400" dirty="0" err="1"/>
              <a:t>inflasi</a:t>
            </a:r>
            <a:r>
              <a:rPr lang="en-ID" sz="2400" dirty="0"/>
              <a:t>) dan </a:t>
            </a:r>
            <a:r>
              <a:rPr lang="en-ID" sz="2400" dirty="0" err="1"/>
              <a:t>respons</a:t>
            </a:r>
            <a:r>
              <a:rPr lang="en-ID" sz="2400" dirty="0"/>
              <a:t> </a:t>
            </a:r>
            <a:r>
              <a:rPr lang="en-ID" sz="2400" dirty="0" err="1"/>
              <a:t>ekonomi</a:t>
            </a:r>
            <a:r>
              <a:rPr lang="en-ID" sz="2400" dirty="0"/>
              <a:t> (</a:t>
            </a:r>
            <a:r>
              <a:rPr lang="en-ID" sz="2400" dirty="0" err="1"/>
              <a:t>pembelian</a:t>
            </a:r>
            <a:r>
              <a:rPr lang="en-ID" sz="2400" dirty="0"/>
              <a:t>, </a:t>
            </a:r>
            <a:r>
              <a:rPr lang="en-ID" sz="2400" dirty="0" err="1"/>
              <a:t>tabungan</a:t>
            </a:r>
            <a:r>
              <a:rPr lang="en-ID" sz="2400" dirty="0"/>
              <a:t>).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78169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3176C-DB4D-C1CB-688C-DC90DF74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274657"/>
            <a:ext cx="8256217" cy="696894"/>
          </a:xfrm>
        </p:spPr>
        <p:txBody>
          <a:bodyPr>
            <a:normAutofit/>
          </a:bodyPr>
          <a:lstStyle/>
          <a:p>
            <a:r>
              <a:rPr lang="en-ID" sz="2800" b="1" dirty="0"/>
              <a:t>Ruang </a:t>
            </a:r>
            <a:r>
              <a:rPr lang="en-ID" sz="2800" b="1" dirty="0" err="1"/>
              <a:t>Lingkup</a:t>
            </a:r>
            <a:r>
              <a:rPr lang="en-ID" sz="2800" b="1" dirty="0"/>
              <a:t> </a:t>
            </a:r>
            <a:r>
              <a:rPr lang="en-ID" sz="2800" b="1" dirty="0" err="1"/>
              <a:t>Psikologi</a:t>
            </a:r>
            <a:r>
              <a:rPr lang="en-ID" sz="2800" b="1" dirty="0"/>
              <a:t> Ekonomi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82BFD-7435-4495-4822-1E552B415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850" y="1247774"/>
            <a:ext cx="9401175" cy="5419725"/>
          </a:xfrm>
        </p:spPr>
        <p:txBody>
          <a:bodyPr>
            <a:normAutofit fontScale="775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ID" sz="2300" b="1" dirty="0" err="1"/>
              <a:t>Perilaku</a:t>
            </a:r>
            <a:r>
              <a:rPr lang="en-ID" sz="2300" b="1" dirty="0"/>
              <a:t> Keputusan dan </a:t>
            </a:r>
            <a:r>
              <a:rPr lang="en-ID" sz="2300" b="1" dirty="0" err="1"/>
              <a:t>Pilihan</a:t>
            </a:r>
            <a:r>
              <a:rPr lang="en-ID" sz="2300" b="1" dirty="0"/>
              <a:t> (</a:t>
            </a:r>
            <a:r>
              <a:rPr lang="en-ID" sz="2300" b="1" i="1" dirty="0"/>
              <a:t>Economic Decision Making</a:t>
            </a:r>
            <a:r>
              <a:rPr lang="en-ID" sz="2300" b="1" dirty="0"/>
              <a:t>):</a:t>
            </a:r>
            <a:r>
              <a:rPr lang="en-ID" sz="2300" dirty="0"/>
              <a:t> </a:t>
            </a:r>
            <a:r>
              <a:rPr lang="en-ID" sz="2300" dirty="0" err="1"/>
              <a:t>Bagaimana</a:t>
            </a:r>
            <a:r>
              <a:rPr lang="en-ID" sz="2300" dirty="0"/>
              <a:t> </a:t>
            </a:r>
            <a:r>
              <a:rPr lang="en-ID" sz="2300" dirty="0" err="1"/>
              <a:t>individu</a:t>
            </a:r>
            <a:r>
              <a:rPr lang="en-ID" sz="2300" dirty="0"/>
              <a:t> </a:t>
            </a:r>
            <a:r>
              <a:rPr lang="en-ID" sz="2300" dirty="0" err="1"/>
              <a:t>memilih</a:t>
            </a:r>
            <a:r>
              <a:rPr lang="en-ID" sz="2300" dirty="0"/>
              <a:t> </a:t>
            </a:r>
            <a:r>
              <a:rPr lang="en-ID" sz="2300" dirty="0" err="1"/>
              <a:t>antara</a:t>
            </a:r>
            <a:r>
              <a:rPr lang="en-ID" sz="2300" dirty="0"/>
              <a:t> </a:t>
            </a:r>
            <a:r>
              <a:rPr lang="en-ID" sz="2300" dirty="0" err="1"/>
              <a:t>risiko</a:t>
            </a:r>
            <a:r>
              <a:rPr lang="en-ID" sz="2300" dirty="0"/>
              <a:t> vs. </a:t>
            </a:r>
            <a:r>
              <a:rPr lang="en-ID" sz="2300" dirty="0" err="1"/>
              <a:t>kepastian</a:t>
            </a:r>
            <a:r>
              <a:rPr lang="en-ID" sz="2300" dirty="0"/>
              <a:t>, </a:t>
            </a:r>
            <a:r>
              <a:rPr lang="en-ID" sz="2300" dirty="0" err="1"/>
              <a:t>memilih</a:t>
            </a:r>
            <a:r>
              <a:rPr lang="en-ID" sz="2300" dirty="0"/>
              <a:t> </a:t>
            </a:r>
            <a:r>
              <a:rPr lang="en-ID" sz="2300" dirty="0" err="1"/>
              <a:t>investasi</a:t>
            </a:r>
            <a:r>
              <a:rPr lang="en-ID" sz="2300" dirty="0"/>
              <a:t>, </a:t>
            </a:r>
            <a:r>
              <a:rPr lang="en-ID" sz="2300" dirty="0" err="1"/>
              <a:t>atau</a:t>
            </a:r>
            <a:r>
              <a:rPr lang="en-ID" sz="2300" dirty="0"/>
              <a:t> </a:t>
            </a:r>
            <a:r>
              <a:rPr lang="en-ID" sz="2300" dirty="0" err="1"/>
              <a:t>mengelola</a:t>
            </a:r>
            <a:r>
              <a:rPr lang="en-ID" sz="2300" dirty="0"/>
              <a:t> </a:t>
            </a:r>
            <a:r>
              <a:rPr lang="en-ID" sz="2300" dirty="0" err="1"/>
              <a:t>portofolio</a:t>
            </a:r>
            <a:r>
              <a:rPr lang="en-ID" sz="2300" dirty="0"/>
              <a:t> </a:t>
            </a:r>
            <a:r>
              <a:rPr lang="en-ID" sz="2300" dirty="0" err="1"/>
              <a:t>keuangan</a:t>
            </a:r>
            <a:r>
              <a:rPr lang="en-ID" sz="23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300" dirty="0"/>
              <a:t> </a:t>
            </a:r>
            <a:r>
              <a:rPr lang="en-ID" sz="2300" b="1" dirty="0"/>
              <a:t>Uang dan Nilai (</a:t>
            </a:r>
            <a:r>
              <a:rPr lang="en-ID" sz="2300" b="1" i="1" dirty="0"/>
              <a:t>Psychology of Money</a:t>
            </a:r>
            <a:r>
              <a:rPr lang="en-ID" sz="2300" b="1" dirty="0"/>
              <a:t>):</a:t>
            </a:r>
            <a:r>
              <a:rPr lang="en-ID" sz="2300" dirty="0"/>
              <a:t> </a:t>
            </a:r>
            <a:r>
              <a:rPr lang="en-ID" sz="2300" dirty="0" err="1"/>
              <a:t>Makna</a:t>
            </a:r>
            <a:r>
              <a:rPr lang="en-ID" sz="2300" dirty="0"/>
              <a:t> </a:t>
            </a:r>
            <a:r>
              <a:rPr lang="en-ID" sz="2300" dirty="0" err="1"/>
              <a:t>simbolis</a:t>
            </a:r>
            <a:r>
              <a:rPr lang="en-ID" sz="2300" dirty="0"/>
              <a:t> uang, </a:t>
            </a:r>
            <a:r>
              <a:rPr lang="en-ID" sz="2300" dirty="0" err="1"/>
              <a:t>persepsi</a:t>
            </a:r>
            <a:r>
              <a:rPr lang="en-ID" sz="2300" dirty="0"/>
              <a:t> </a:t>
            </a:r>
            <a:r>
              <a:rPr lang="en-ID" sz="2300" dirty="0" err="1"/>
              <a:t>nilai</a:t>
            </a:r>
            <a:r>
              <a:rPr lang="en-ID" sz="2300" dirty="0"/>
              <a:t> </a:t>
            </a:r>
            <a:r>
              <a:rPr lang="en-ID" sz="2300" dirty="0" err="1"/>
              <a:t>harga</a:t>
            </a:r>
            <a:r>
              <a:rPr lang="en-ID" sz="2300" dirty="0"/>
              <a:t>, </a:t>
            </a:r>
            <a:r>
              <a:rPr lang="en-ID" sz="2300" dirty="0" err="1"/>
              <a:t>serta</a:t>
            </a:r>
            <a:r>
              <a:rPr lang="en-ID" sz="2300" dirty="0"/>
              <a:t> </a:t>
            </a:r>
            <a:r>
              <a:rPr lang="en-ID" sz="2300" dirty="0" err="1"/>
              <a:t>efek</a:t>
            </a:r>
            <a:r>
              <a:rPr lang="en-ID" sz="2300" dirty="0"/>
              <a:t> </a:t>
            </a:r>
            <a:r>
              <a:rPr lang="en-ID" sz="2300" dirty="0" err="1"/>
              <a:t>pembayaran</a:t>
            </a:r>
            <a:r>
              <a:rPr lang="en-ID" sz="2300" dirty="0"/>
              <a:t> </a:t>
            </a:r>
            <a:r>
              <a:rPr lang="en-ID" sz="2300" dirty="0" err="1"/>
              <a:t>tunai</a:t>
            </a:r>
            <a:r>
              <a:rPr lang="en-ID" sz="2300" dirty="0"/>
              <a:t> vs. non-</a:t>
            </a:r>
            <a:r>
              <a:rPr lang="en-ID" sz="2300" dirty="0" err="1"/>
              <a:t>tunai</a:t>
            </a:r>
            <a:r>
              <a:rPr lang="en-ID" sz="2300" dirty="0"/>
              <a:t> (</a:t>
            </a:r>
            <a:r>
              <a:rPr lang="en-ID" sz="2300" dirty="0" err="1"/>
              <a:t>kartu</a:t>
            </a:r>
            <a:r>
              <a:rPr lang="en-ID" sz="2300" dirty="0"/>
              <a:t> </a:t>
            </a:r>
            <a:r>
              <a:rPr lang="en-ID" sz="2300" dirty="0" err="1"/>
              <a:t>kredit</a:t>
            </a:r>
            <a:r>
              <a:rPr lang="en-ID" sz="2300" dirty="0"/>
              <a:t>/e-wallet).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300" dirty="0"/>
              <a:t> </a:t>
            </a:r>
            <a:r>
              <a:rPr lang="en-ID" sz="2300" b="1" dirty="0"/>
              <a:t>Tabungan, Utang, dan </a:t>
            </a:r>
            <a:r>
              <a:rPr lang="en-ID" sz="2300" b="1" dirty="0" err="1"/>
              <a:t>Pensiun</a:t>
            </a:r>
            <a:r>
              <a:rPr lang="en-ID" sz="2300" b="1" dirty="0"/>
              <a:t>:</a:t>
            </a:r>
            <a:r>
              <a:rPr lang="en-ID" sz="2300" dirty="0"/>
              <a:t> Faktor </a:t>
            </a:r>
            <a:r>
              <a:rPr lang="en-ID" sz="2300" dirty="0" err="1"/>
              <a:t>kognitif</a:t>
            </a:r>
            <a:r>
              <a:rPr lang="en-ID" sz="2300" dirty="0"/>
              <a:t> dan </a:t>
            </a:r>
            <a:r>
              <a:rPr lang="en-ID" sz="2300" dirty="0" err="1"/>
              <a:t>emosional</a:t>
            </a:r>
            <a:r>
              <a:rPr lang="en-ID" sz="2300" dirty="0"/>
              <a:t> yang </a:t>
            </a:r>
            <a:r>
              <a:rPr lang="en-ID" sz="2300" dirty="0" err="1"/>
              <a:t>membuat</a:t>
            </a:r>
            <a:r>
              <a:rPr lang="en-ID" sz="2300" dirty="0"/>
              <a:t> orang </a:t>
            </a:r>
            <a:r>
              <a:rPr lang="en-ID" sz="2300" dirty="0" err="1"/>
              <a:t>sulit</a:t>
            </a:r>
            <a:r>
              <a:rPr lang="en-ID" sz="2300" dirty="0"/>
              <a:t> </a:t>
            </a:r>
            <a:r>
              <a:rPr lang="en-ID" sz="2300" dirty="0" err="1"/>
              <a:t>menabung</a:t>
            </a:r>
            <a:r>
              <a:rPr lang="en-ID" sz="2300" dirty="0"/>
              <a:t> </a:t>
            </a:r>
            <a:r>
              <a:rPr lang="en-ID" sz="2300" dirty="0" err="1"/>
              <a:t>jangka</a:t>
            </a:r>
            <a:r>
              <a:rPr lang="en-ID" sz="2300" dirty="0"/>
              <a:t> </a:t>
            </a:r>
            <a:r>
              <a:rPr lang="en-ID" sz="2300" dirty="0" err="1"/>
              <a:t>panjang</a:t>
            </a:r>
            <a:r>
              <a:rPr lang="en-ID" sz="2300" dirty="0"/>
              <a:t> </a:t>
            </a:r>
            <a:r>
              <a:rPr lang="en-ID" sz="2300" dirty="0" err="1"/>
              <a:t>atau</a:t>
            </a:r>
            <a:r>
              <a:rPr lang="en-ID" sz="2300" dirty="0"/>
              <a:t> </a:t>
            </a:r>
            <a:r>
              <a:rPr lang="en-ID" sz="2300" dirty="0" err="1"/>
              <a:t>mudah</a:t>
            </a:r>
            <a:r>
              <a:rPr lang="en-ID" sz="2300" dirty="0"/>
              <a:t> </a:t>
            </a:r>
            <a:r>
              <a:rPr lang="en-ID" sz="2300" dirty="0" err="1"/>
              <a:t>terjebak</a:t>
            </a:r>
            <a:r>
              <a:rPr lang="en-ID" sz="2300" dirty="0"/>
              <a:t> </a:t>
            </a:r>
            <a:r>
              <a:rPr lang="en-ID" sz="2300" dirty="0" err="1"/>
              <a:t>dalam</a:t>
            </a:r>
            <a:r>
              <a:rPr lang="en-ID" sz="2300" dirty="0"/>
              <a:t> utang </a:t>
            </a:r>
            <a:r>
              <a:rPr lang="en-ID" sz="2300" dirty="0" err="1"/>
              <a:t>konsumtif</a:t>
            </a:r>
            <a:r>
              <a:rPr lang="en-ID" sz="23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300" dirty="0"/>
              <a:t> </a:t>
            </a:r>
            <a:r>
              <a:rPr lang="en-ID" sz="2300" b="1" dirty="0" err="1"/>
              <a:t>Perilaku</a:t>
            </a:r>
            <a:r>
              <a:rPr lang="en-ID" sz="2300" b="1" dirty="0"/>
              <a:t> </a:t>
            </a:r>
            <a:r>
              <a:rPr lang="en-ID" sz="2300" b="1" dirty="0" err="1"/>
              <a:t>Perpajakan</a:t>
            </a:r>
            <a:r>
              <a:rPr lang="en-ID" sz="2300" b="1" dirty="0"/>
              <a:t> (</a:t>
            </a:r>
            <a:r>
              <a:rPr lang="en-ID" sz="2300" b="1" i="1" dirty="0"/>
              <a:t>Tax Psychology</a:t>
            </a:r>
            <a:r>
              <a:rPr lang="en-ID" sz="2300" b="1" dirty="0"/>
              <a:t>):</a:t>
            </a:r>
            <a:r>
              <a:rPr lang="en-ID" sz="2300" dirty="0"/>
              <a:t> </a:t>
            </a:r>
            <a:r>
              <a:rPr lang="en-ID" sz="2300" dirty="0" err="1"/>
              <a:t>Mengapa</a:t>
            </a:r>
            <a:r>
              <a:rPr lang="en-ID" sz="2300" dirty="0"/>
              <a:t> orang </a:t>
            </a:r>
            <a:r>
              <a:rPr lang="en-ID" sz="2300" dirty="0" err="1"/>
              <a:t>membayar</a:t>
            </a:r>
            <a:r>
              <a:rPr lang="en-ID" sz="2300" dirty="0"/>
              <a:t> </a:t>
            </a:r>
            <a:r>
              <a:rPr lang="en-ID" sz="2300" dirty="0" err="1"/>
              <a:t>atau</a:t>
            </a:r>
            <a:r>
              <a:rPr lang="en-ID" sz="2300" dirty="0"/>
              <a:t> </a:t>
            </a:r>
            <a:r>
              <a:rPr lang="en-ID" sz="2300" dirty="0" err="1"/>
              <a:t>menghindari</a:t>
            </a:r>
            <a:r>
              <a:rPr lang="en-ID" sz="2300" dirty="0"/>
              <a:t> </a:t>
            </a:r>
            <a:r>
              <a:rPr lang="en-ID" sz="2300" dirty="0" err="1"/>
              <a:t>pajak</a:t>
            </a:r>
            <a:r>
              <a:rPr lang="en-ID" sz="2300" dirty="0"/>
              <a:t> (</a:t>
            </a:r>
            <a:r>
              <a:rPr lang="en-ID" sz="2300" i="1" dirty="0"/>
              <a:t>tax compliance</a:t>
            </a:r>
            <a:r>
              <a:rPr lang="en-ID" sz="2300" dirty="0"/>
              <a:t> vs </a:t>
            </a:r>
            <a:r>
              <a:rPr lang="en-ID" sz="2300" i="1" dirty="0"/>
              <a:t>tax evasion</a:t>
            </a:r>
            <a:r>
              <a:rPr lang="en-ID" sz="2300" dirty="0"/>
              <a:t>), </a:t>
            </a:r>
            <a:r>
              <a:rPr lang="en-ID" sz="2300" dirty="0" err="1"/>
              <a:t>serta</a:t>
            </a:r>
            <a:r>
              <a:rPr lang="en-ID" sz="2300" dirty="0"/>
              <a:t> </a:t>
            </a:r>
            <a:r>
              <a:rPr lang="en-ID" sz="2300" dirty="0" err="1"/>
              <a:t>peran</a:t>
            </a:r>
            <a:r>
              <a:rPr lang="en-ID" sz="2300" dirty="0"/>
              <a:t> </a:t>
            </a:r>
            <a:r>
              <a:rPr lang="en-ID" sz="2300" dirty="0" err="1"/>
              <a:t>keadilan</a:t>
            </a:r>
            <a:r>
              <a:rPr lang="en-ID" sz="2300" dirty="0"/>
              <a:t> yang </a:t>
            </a:r>
            <a:r>
              <a:rPr lang="en-ID" sz="2300" dirty="0" err="1"/>
              <a:t>dirasakan</a:t>
            </a:r>
            <a:r>
              <a:rPr lang="en-ID" sz="2300" dirty="0"/>
              <a:t> (</a:t>
            </a:r>
            <a:r>
              <a:rPr lang="en-ID" sz="2300" i="1" dirty="0"/>
              <a:t>perceived fairness</a:t>
            </a:r>
            <a:r>
              <a:rPr lang="en-ID" sz="2300" dirty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300" dirty="0"/>
              <a:t> </a:t>
            </a:r>
            <a:r>
              <a:rPr lang="en-ID" sz="2300" b="1" dirty="0" err="1"/>
              <a:t>Kesejahteraan</a:t>
            </a:r>
            <a:r>
              <a:rPr lang="en-ID" sz="2300" b="1" dirty="0"/>
              <a:t> Ekonomi (</a:t>
            </a:r>
            <a:r>
              <a:rPr lang="en-ID" sz="2300" b="1" i="1" dirty="0"/>
              <a:t>Economic Well-being &amp; Happiness</a:t>
            </a:r>
            <a:r>
              <a:rPr lang="en-ID" sz="2300" b="1" dirty="0"/>
              <a:t>):</a:t>
            </a:r>
            <a:r>
              <a:rPr lang="en-ID" sz="2300" dirty="0"/>
              <a:t> </a:t>
            </a:r>
            <a:r>
              <a:rPr lang="en-ID" sz="2300" dirty="0" err="1"/>
              <a:t>Hubungan</a:t>
            </a:r>
            <a:r>
              <a:rPr lang="en-ID" sz="2300" dirty="0"/>
              <a:t> </a:t>
            </a:r>
            <a:r>
              <a:rPr lang="en-ID" sz="2300" dirty="0" err="1"/>
              <a:t>antara</a:t>
            </a:r>
            <a:r>
              <a:rPr lang="en-ID" sz="2300" dirty="0"/>
              <a:t> </a:t>
            </a:r>
            <a:r>
              <a:rPr lang="en-ID" sz="2300" dirty="0" err="1"/>
              <a:t>pendapatan</a:t>
            </a:r>
            <a:r>
              <a:rPr lang="en-ID" sz="2300" dirty="0"/>
              <a:t>/</a:t>
            </a:r>
            <a:r>
              <a:rPr lang="en-ID" sz="2300" dirty="0" err="1"/>
              <a:t>kekayaan</a:t>
            </a:r>
            <a:r>
              <a:rPr lang="en-ID" sz="2300" dirty="0"/>
              <a:t> </a:t>
            </a:r>
            <a:r>
              <a:rPr lang="en-ID" sz="2300" dirty="0" err="1"/>
              <a:t>dengan</a:t>
            </a:r>
            <a:r>
              <a:rPr lang="en-ID" sz="2300" dirty="0"/>
              <a:t> </a:t>
            </a:r>
            <a:r>
              <a:rPr lang="en-ID" sz="2300" dirty="0" err="1"/>
              <a:t>tingkat</a:t>
            </a:r>
            <a:r>
              <a:rPr lang="en-ID" sz="2300" dirty="0"/>
              <a:t> </a:t>
            </a:r>
            <a:r>
              <a:rPr lang="en-ID" sz="2300" dirty="0" err="1"/>
              <a:t>kebahagiaan</a:t>
            </a:r>
            <a:r>
              <a:rPr lang="en-ID" sz="2300" dirty="0"/>
              <a:t> (</a:t>
            </a:r>
            <a:r>
              <a:rPr lang="en-ID" sz="2300" dirty="0" err="1"/>
              <a:t>Paradoks</a:t>
            </a:r>
            <a:r>
              <a:rPr lang="en-ID" sz="2300" dirty="0"/>
              <a:t> Easterlin) dan </a:t>
            </a:r>
            <a:r>
              <a:rPr lang="en-ID" sz="2300" dirty="0" err="1"/>
              <a:t>kepuasan</a:t>
            </a:r>
            <a:r>
              <a:rPr lang="en-ID" sz="2300" dirty="0"/>
              <a:t> </a:t>
            </a:r>
            <a:r>
              <a:rPr lang="en-ID" sz="2300" dirty="0" err="1"/>
              <a:t>hidup</a:t>
            </a:r>
            <a:r>
              <a:rPr lang="en-ID" sz="23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300" dirty="0"/>
              <a:t> </a:t>
            </a:r>
            <a:r>
              <a:rPr lang="en-ID" sz="2300" b="1" dirty="0" err="1"/>
              <a:t>Perilaku</a:t>
            </a:r>
            <a:r>
              <a:rPr lang="en-ID" sz="2300" b="1" dirty="0"/>
              <a:t> </a:t>
            </a:r>
            <a:r>
              <a:rPr lang="en-ID" sz="2300" b="1" dirty="0" err="1"/>
              <a:t>Konsumsi</a:t>
            </a:r>
            <a:r>
              <a:rPr lang="en-ID" sz="2300" b="1" dirty="0"/>
              <a:t> dan Pasar:</a:t>
            </a:r>
            <a:r>
              <a:rPr lang="en-ID" sz="2300" dirty="0"/>
              <a:t> </a:t>
            </a:r>
            <a:r>
              <a:rPr lang="en-ID" sz="2300" dirty="0" err="1"/>
              <a:t>Bagaimana</a:t>
            </a:r>
            <a:r>
              <a:rPr lang="en-ID" sz="2300" dirty="0"/>
              <a:t> </a:t>
            </a:r>
            <a:r>
              <a:rPr lang="en-ID" sz="2300" dirty="0" err="1"/>
              <a:t>tren</a:t>
            </a:r>
            <a:r>
              <a:rPr lang="en-ID" sz="2300" dirty="0"/>
              <a:t>, norma </a:t>
            </a:r>
            <a:r>
              <a:rPr lang="en-ID" sz="2300" dirty="0" err="1"/>
              <a:t>kelompok</a:t>
            </a:r>
            <a:r>
              <a:rPr lang="en-ID" sz="2300" dirty="0"/>
              <a:t>, dan </a:t>
            </a:r>
            <a:r>
              <a:rPr lang="en-ID" sz="2300" dirty="0" err="1"/>
              <a:t>identitas</a:t>
            </a:r>
            <a:r>
              <a:rPr lang="en-ID" sz="2300" dirty="0"/>
              <a:t> </a:t>
            </a:r>
            <a:r>
              <a:rPr lang="en-ID" sz="2300" dirty="0" err="1"/>
              <a:t>memicu</a:t>
            </a:r>
            <a:r>
              <a:rPr lang="en-ID" sz="2300" dirty="0"/>
              <a:t> </a:t>
            </a:r>
            <a:r>
              <a:rPr lang="en-ID" sz="2300" dirty="0" err="1"/>
              <a:t>fenomena</a:t>
            </a:r>
            <a:r>
              <a:rPr lang="en-ID" sz="2300" dirty="0"/>
              <a:t> </a:t>
            </a:r>
            <a:r>
              <a:rPr lang="en-ID" sz="2300" i="1" dirty="0"/>
              <a:t>conspicuous consumption</a:t>
            </a:r>
            <a:r>
              <a:rPr lang="en-ID" sz="2300" dirty="0"/>
              <a:t> (</a:t>
            </a:r>
            <a:r>
              <a:rPr lang="en-ID" sz="2300" dirty="0" err="1"/>
              <a:t>konsumsi</a:t>
            </a:r>
            <a:r>
              <a:rPr lang="en-ID" sz="2300" dirty="0"/>
              <a:t> </a:t>
            </a:r>
            <a:r>
              <a:rPr lang="en-ID" sz="2300" dirty="0" err="1"/>
              <a:t>pamer</a:t>
            </a:r>
            <a:r>
              <a:rPr lang="en-ID" sz="2300" dirty="0"/>
              <a:t>).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64029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36515-872F-B5D8-DAFB-E20734E39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5" y="276226"/>
            <a:ext cx="9353549" cy="742949"/>
          </a:xfrm>
        </p:spPr>
        <p:txBody>
          <a:bodyPr>
            <a:normAutofit/>
          </a:bodyPr>
          <a:lstStyle/>
          <a:p>
            <a:r>
              <a:rPr lang="en-ID" sz="2800" b="1" dirty="0" err="1"/>
              <a:t>Kasus-Kasus</a:t>
            </a:r>
            <a:r>
              <a:rPr lang="en-ID" sz="2800" b="1" dirty="0"/>
              <a:t> </a:t>
            </a:r>
            <a:r>
              <a:rPr lang="en-ID" sz="2800" b="1" dirty="0" err="1"/>
              <a:t>Riil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33BE0-EBDE-F661-A9AB-452F3AE84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474" y="1466851"/>
            <a:ext cx="9353549" cy="5114924"/>
          </a:xfrm>
        </p:spPr>
        <p:txBody>
          <a:bodyPr>
            <a:normAutofit fontScale="85000"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ID" sz="2100" b="1" dirty="0" err="1"/>
              <a:t>Efek</a:t>
            </a:r>
            <a:r>
              <a:rPr lang="en-ID" sz="2100" b="1" dirty="0"/>
              <a:t> </a:t>
            </a:r>
            <a:r>
              <a:rPr lang="en-ID" sz="2100" b="1" dirty="0" err="1"/>
              <a:t>Pembayaran</a:t>
            </a:r>
            <a:r>
              <a:rPr lang="en-ID" sz="2100" b="1" dirty="0"/>
              <a:t> Digital (E-Wallet &amp; QRIS):</a:t>
            </a:r>
            <a:r>
              <a:rPr lang="en-ID" sz="2100" dirty="0"/>
              <a:t> </a:t>
            </a:r>
            <a:r>
              <a:rPr lang="en-ID" sz="2100" dirty="0" err="1"/>
              <a:t>Fenomena</a:t>
            </a:r>
            <a:r>
              <a:rPr lang="en-ID" sz="2100" dirty="0"/>
              <a:t> </a:t>
            </a:r>
            <a:r>
              <a:rPr lang="en-ID" sz="2100" i="1" dirty="0"/>
              <a:t>Pain of Paying</a:t>
            </a:r>
            <a:r>
              <a:rPr lang="en-ID" sz="2100" dirty="0"/>
              <a:t>. </a:t>
            </a:r>
            <a:r>
              <a:rPr lang="en-ID" sz="2100" dirty="0" err="1"/>
              <a:t>Pembayaran</a:t>
            </a:r>
            <a:r>
              <a:rPr lang="en-ID" sz="2100" dirty="0"/>
              <a:t> </a:t>
            </a:r>
            <a:r>
              <a:rPr lang="en-ID" sz="2100" dirty="0" err="1"/>
              <a:t>secara</a:t>
            </a:r>
            <a:r>
              <a:rPr lang="en-ID" sz="2100" dirty="0"/>
              <a:t> </a:t>
            </a:r>
            <a:r>
              <a:rPr lang="en-ID" sz="2100" dirty="0" err="1"/>
              <a:t>tunai</a:t>
            </a:r>
            <a:r>
              <a:rPr lang="en-ID" sz="2100" dirty="0"/>
              <a:t> </a:t>
            </a:r>
            <a:r>
              <a:rPr lang="en-ID" sz="2100" dirty="0" err="1"/>
              <a:t>memicu</a:t>
            </a:r>
            <a:r>
              <a:rPr lang="en-ID" sz="2100" dirty="0"/>
              <a:t> </a:t>
            </a:r>
            <a:r>
              <a:rPr lang="en-ID" sz="2100" dirty="0" err="1"/>
              <a:t>respons</a:t>
            </a:r>
            <a:r>
              <a:rPr lang="en-ID" sz="2100" dirty="0"/>
              <a:t> </a:t>
            </a:r>
            <a:r>
              <a:rPr lang="en-ID" sz="2100" dirty="0" err="1"/>
              <a:t>psikologis</a:t>
            </a:r>
            <a:r>
              <a:rPr lang="en-ID" sz="2100" dirty="0"/>
              <a:t> </a:t>
            </a:r>
            <a:r>
              <a:rPr lang="en-ID" sz="2100" dirty="0" err="1"/>
              <a:t>berupa</a:t>
            </a:r>
            <a:r>
              <a:rPr lang="en-ID" sz="2100" dirty="0"/>
              <a:t> rasa </a:t>
            </a:r>
            <a:r>
              <a:rPr lang="en-ID" sz="2100" dirty="0" err="1"/>
              <a:t>kehilangan</a:t>
            </a:r>
            <a:r>
              <a:rPr lang="en-ID" sz="2100" dirty="0"/>
              <a:t> yang </a:t>
            </a:r>
            <a:r>
              <a:rPr lang="en-ID" sz="2100" dirty="0" err="1"/>
              <a:t>riil</a:t>
            </a:r>
            <a:r>
              <a:rPr lang="en-ID" sz="2100" dirty="0"/>
              <a:t>, </a:t>
            </a:r>
            <a:r>
              <a:rPr lang="en-ID" sz="2100" dirty="0" err="1"/>
              <a:t>sedangkan</a:t>
            </a:r>
            <a:r>
              <a:rPr lang="en-ID" sz="2100" dirty="0"/>
              <a:t> </a:t>
            </a:r>
            <a:r>
              <a:rPr lang="en-ID" sz="2100" dirty="0" err="1"/>
              <a:t>pembayaran</a:t>
            </a:r>
            <a:r>
              <a:rPr lang="en-ID" sz="2100" dirty="0"/>
              <a:t> digital </a:t>
            </a:r>
            <a:r>
              <a:rPr lang="en-ID" sz="2100" dirty="0" err="1"/>
              <a:t>mengurangi</a:t>
            </a:r>
            <a:r>
              <a:rPr lang="en-ID" sz="2100" dirty="0"/>
              <a:t> rasa </a:t>
            </a:r>
            <a:r>
              <a:rPr lang="en-ID" sz="2100" dirty="0" err="1"/>
              <a:t>sakit</a:t>
            </a:r>
            <a:r>
              <a:rPr lang="en-ID" sz="2100" dirty="0"/>
              <a:t> </a:t>
            </a:r>
            <a:r>
              <a:rPr lang="en-ID" sz="2100" dirty="0" err="1"/>
              <a:t>tersebut</a:t>
            </a:r>
            <a:r>
              <a:rPr lang="en-ID" sz="2100" dirty="0"/>
              <a:t> </a:t>
            </a:r>
            <a:r>
              <a:rPr lang="en-ID" sz="2100" dirty="0" err="1"/>
              <a:t>sehingga</a:t>
            </a:r>
            <a:r>
              <a:rPr lang="en-ID" sz="2100" dirty="0"/>
              <a:t> </a:t>
            </a:r>
            <a:r>
              <a:rPr lang="en-ID" sz="2100" dirty="0" err="1"/>
              <a:t>memicu</a:t>
            </a:r>
            <a:r>
              <a:rPr lang="en-ID" sz="2100" dirty="0"/>
              <a:t> </a:t>
            </a:r>
            <a:r>
              <a:rPr lang="en-ID" sz="2100" dirty="0" err="1"/>
              <a:t>belanja</a:t>
            </a:r>
            <a:r>
              <a:rPr lang="en-ID" sz="2100" dirty="0"/>
              <a:t> </a:t>
            </a:r>
            <a:r>
              <a:rPr lang="en-ID" sz="2100" dirty="0" err="1"/>
              <a:t>impulsif</a:t>
            </a:r>
            <a:r>
              <a:rPr lang="en-ID" sz="2100" dirty="0"/>
              <a:t> (</a:t>
            </a:r>
            <a:r>
              <a:rPr lang="en-ID" sz="2100" i="1" dirty="0"/>
              <a:t>painless spending</a:t>
            </a:r>
            <a:r>
              <a:rPr lang="en-ID" sz="2100" dirty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100" dirty="0"/>
              <a:t> </a:t>
            </a:r>
            <a:r>
              <a:rPr lang="en-ID" sz="2100" b="1" dirty="0"/>
              <a:t>Panic Buying </a:t>
            </a:r>
            <a:r>
              <a:rPr lang="en-ID" sz="2100" b="1" dirty="0" err="1"/>
              <a:t>saat</a:t>
            </a:r>
            <a:r>
              <a:rPr lang="en-ID" sz="2100" b="1" dirty="0"/>
              <a:t> </a:t>
            </a:r>
            <a:r>
              <a:rPr lang="en-ID" sz="2100" b="1" dirty="0" err="1"/>
              <a:t>Krisis</a:t>
            </a:r>
            <a:r>
              <a:rPr lang="en-ID" sz="2100" b="1" dirty="0"/>
              <a:t>:</a:t>
            </a:r>
            <a:r>
              <a:rPr lang="en-ID" sz="2100" dirty="0"/>
              <a:t> </a:t>
            </a:r>
            <a:r>
              <a:rPr lang="en-ID" sz="2100" dirty="0" err="1"/>
              <a:t>Mengapa</a:t>
            </a:r>
            <a:r>
              <a:rPr lang="en-ID" sz="2100" dirty="0"/>
              <a:t> </a:t>
            </a:r>
            <a:r>
              <a:rPr lang="en-ID" sz="2100" dirty="0" err="1"/>
              <a:t>masyarakat</a:t>
            </a:r>
            <a:r>
              <a:rPr lang="en-ID" sz="2100" dirty="0"/>
              <a:t> </a:t>
            </a:r>
            <a:r>
              <a:rPr lang="en-ID" sz="2100" dirty="0" err="1"/>
              <a:t>memborong</a:t>
            </a:r>
            <a:r>
              <a:rPr lang="en-ID" sz="2100" dirty="0"/>
              <a:t> </a:t>
            </a:r>
            <a:r>
              <a:rPr lang="en-ID" sz="2100" dirty="0" err="1"/>
              <a:t>barang</a:t>
            </a:r>
            <a:r>
              <a:rPr lang="en-ID" sz="2100" dirty="0"/>
              <a:t> </a:t>
            </a:r>
            <a:r>
              <a:rPr lang="en-ID" sz="2100" dirty="0" err="1"/>
              <a:t>belanjaan</a:t>
            </a:r>
            <a:r>
              <a:rPr lang="en-ID" sz="2100" dirty="0"/>
              <a:t> (</a:t>
            </a:r>
            <a:r>
              <a:rPr lang="en-ID" sz="2100" dirty="0" err="1"/>
              <a:t>seperti</a:t>
            </a:r>
            <a:r>
              <a:rPr lang="en-ID" sz="2100" dirty="0"/>
              <a:t> masker </a:t>
            </a:r>
            <a:r>
              <a:rPr lang="en-ID" sz="2100" dirty="0" err="1"/>
              <a:t>atau</a:t>
            </a:r>
            <a:r>
              <a:rPr lang="en-ID" sz="2100" dirty="0"/>
              <a:t> </a:t>
            </a:r>
            <a:r>
              <a:rPr lang="en-ID" sz="2100" dirty="0" err="1"/>
              <a:t>bahan</a:t>
            </a:r>
            <a:r>
              <a:rPr lang="en-ID" sz="2100" dirty="0"/>
              <a:t> </a:t>
            </a:r>
            <a:r>
              <a:rPr lang="en-ID" sz="2100" dirty="0" err="1"/>
              <a:t>pokok</a:t>
            </a:r>
            <a:r>
              <a:rPr lang="en-ID" sz="2100" dirty="0"/>
              <a:t>) </a:t>
            </a:r>
            <a:r>
              <a:rPr lang="en-ID" sz="2100" dirty="0" err="1"/>
              <a:t>saat</a:t>
            </a:r>
            <a:r>
              <a:rPr lang="en-ID" sz="2100" dirty="0"/>
              <a:t> </a:t>
            </a:r>
            <a:r>
              <a:rPr lang="en-ID" sz="2100" dirty="0" err="1"/>
              <a:t>awal</a:t>
            </a:r>
            <a:r>
              <a:rPr lang="en-ID" sz="2100" dirty="0"/>
              <a:t> </a:t>
            </a:r>
            <a:r>
              <a:rPr lang="en-ID" sz="2100" dirty="0" err="1"/>
              <a:t>krisis</a:t>
            </a:r>
            <a:r>
              <a:rPr lang="en-ID" sz="2100" dirty="0"/>
              <a:t> </a:t>
            </a:r>
            <a:r>
              <a:rPr lang="en-ID" sz="2100" dirty="0" err="1"/>
              <a:t>atau</a:t>
            </a:r>
            <a:r>
              <a:rPr lang="en-ID" sz="2100" dirty="0"/>
              <a:t> </a:t>
            </a:r>
            <a:r>
              <a:rPr lang="en-ID" sz="2100" dirty="0" err="1"/>
              <a:t>pandemi</a:t>
            </a:r>
            <a:r>
              <a:rPr lang="en-ID" sz="2100" dirty="0"/>
              <a:t>? Ini </a:t>
            </a:r>
            <a:r>
              <a:rPr lang="en-ID" sz="2100" dirty="0" err="1"/>
              <a:t>dipicu</a:t>
            </a:r>
            <a:r>
              <a:rPr lang="en-ID" sz="2100" dirty="0"/>
              <a:t> oleh </a:t>
            </a:r>
            <a:r>
              <a:rPr lang="en-ID" sz="2100" i="1" dirty="0"/>
              <a:t>loss aversion</a:t>
            </a:r>
            <a:r>
              <a:rPr lang="en-ID" sz="2100" dirty="0"/>
              <a:t>, </a:t>
            </a:r>
            <a:r>
              <a:rPr lang="en-ID" sz="2100" dirty="0" err="1"/>
              <a:t>kecemasan</a:t>
            </a:r>
            <a:r>
              <a:rPr lang="en-ID" sz="2100" dirty="0"/>
              <a:t> </a:t>
            </a:r>
            <a:r>
              <a:rPr lang="en-ID" sz="2100" dirty="0" err="1"/>
              <a:t>akan</a:t>
            </a:r>
            <a:r>
              <a:rPr lang="en-ID" sz="2100" dirty="0"/>
              <a:t> </a:t>
            </a:r>
            <a:r>
              <a:rPr lang="en-ID" sz="2100" dirty="0" err="1"/>
              <a:t>ketidakpastian</a:t>
            </a:r>
            <a:r>
              <a:rPr lang="en-ID" sz="2100" dirty="0"/>
              <a:t>, </a:t>
            </a:r>
            <a:r>
              <a:rPr lang="en-ID" sz="2100" dirty="0" err="1"/>
              <a:t>serta</a:t>
            </a:r>
            <a:r>
              <a:rPr lang="en-ID" sz="2100" dirty="0"/>
              <a:t> </a:t>
            </a:r>
            <a:r>
              <a:rPr lang="en-ID" sz="2100" dirty="0" err="1"/>
              <a:t>pengaruh</a:t>
            </a:r>
            <a:r>
              <a:rPr lang="en-ID" sz="2100" dirty="0"/>
              <a:t> norma </a:t>
            </a:r>
            <a:r>
              <a:rPr lang="en-ID" sz="2100" dirty="0" err="1"/>
              <a:t>sosial</a:t>
            </a:r>
            <a:r>
              <a:rPr lang="en-ID" sz="2100" dirty="0"/>
              <a:t> (</a:t>
            </a:r>
            <a:r>
              <a:rPr lang="en-ID" sz="2100" i="1" dirty="0"/>
              <a:t>social proof</a:t>
            </a:r>
            <a:r>
              <a:rPr lang="en-ID" sz="2100" dirty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100" dirty="0"/>
              <a:t> </a:t>
            </a:r>
            <a:r>
              <a:rPr lang="en-ID" sz="2100" b="1" dirty="0" err="1"/>
              <a:t>Maraknya</a:t>
            </a:r>
            <a:r>
              <a:rPr lang="en-ID" sz="2100" b="1" dirty="0"/>
              <a:t> </a:t>
            </a:r>
            <a:r>
              <a:rPr lang="en-ID" sz="2100" b="1" dirty="0" err="1"/>
              <a:t>Penipuan</a:t>
            </a:r>
            <a:r>
              <a:rPr lang="en-ID" sz="2100" b="1" dirty="0"/>
              <a:t> </a:t>
            </a:r>
            <a:r>
              <a:rPr lang="en-ID" sz="2100" b="1" dirty="0" err="1"/>
              <a:t>Investasi</a:t>
            </a:r>
            <a:r>
              <a:rPr lang="en-ID" sz="2100" b="1" dirty="0"/>
              <a:t> </a:t>
            </a:r>
            <a:r>
              <a:rPr lang="en-ID" sz="2100" b="1" dirty="0" err="1"/>
              <a:t>Bodong</a:t>
            </a:r>
            <a:r>
              <a:rPr lang="en-ID" sz="2100" b="1" dirty="0"/>
              <a:t> &amp; </a:t>
            </a:r>
            <a:r>
              <a:rPr lang="en-ID" sz="2100" b="1" dirty="0" err="1"/>
              <a:t>Pinjol</a:t>
            </a:r>
            <a:r>
              <a:rPr lang="en-ID" sz="2100" b="1" dirty="0"/>
              <a:t> </a:t>
            </a:r>
            <a:r>
              <a:rPr lang="en-ID" sz="2100" b="1" dirty="0" err="1"/>
              <a:t>Ilegal</a:t>
            </a:r>
            <a:r>
              <a:rPr lang="en-ID" sz="2100" b="1" dirty="0"/>
              <a:t>:</a:t>
            </a:r>
            <a:r>
              <a:rPr lang="en-ID" sz="2100" dirty="0"/>
              <a:t> </a:t>
            </a:r>
            <a:r>
              <a:rPr lang="en-ID" sz="2100" dirty="0" err="1"/>
              <a:t>Bagaimana</a:t>
            </a:r>
            <a:r>
              <a:rPr lang="en-ID" sz="2100" dirty="0"/>
              <a:t> </a:t>
            </a:r>
            <a:r>
              <a:rPr lang="en-ID" sz="2100" dirty="0" err="1"/>
              <a:t>pelaku</a:t>
            </a:r>
            <a:r>
              <a:rPr lang="en-ID" sz="2100" dirty="0"/>
              <a:t> </a:t>
            </a:r>
            <a:r>
              <a:rPr lang="en-ID" sz="2100" dirty="0" err="1"/>
              <a:t>memanfaatkan</a:t>
            </a:r>
            <a:r>
              <a:rPr lang="en-ID" sz="2100" dirty="0"/>
              <a:t> </a:t>
            </a:r>
            <a:r>
              <a:rPr lang="en-ID" sz="2100" i="1" dirty="0"/>
              <a:t>framing effect</a:t>
            </a:r>
            <a:r>
              <a:rPr lang="en-ID" sz="2100" dirty="0"/>
              <a:t>, </a:t>
            </a:r>
            <a:r>
              <a:rPr lang="en-ID" sz="2100" i="1" dirty="0"/>
              <a:t>FOMO</a:t>
            </a:r>
            <a:r>
              <a:rPr lang="en-ID" sz="2100" dirty="0"/>
              <a:t> (Fear of Missing Out), </a:t>
            </a:r>
            <a:r>
              <a:rPr lang="en-ID" sz="2100" i="1" dirty="0"/>
              <a:t>social proof</a:t>
            </a:r>
            <a:r>
              <a:rPr lang="en-ID" sz="2100" dirty="0"/>
              <a:t>, dan bias </a:t>
            </a:r>
            <a:r>
              <a:rPr lang="en-ID" sz="2100" dirty="0" err="1"/>
              <a:t>ketakutan</a:t>
            </a:r>
            <a:r>
              <a:rPr lang="en-ID" sz="2100" dirty="0"/>
              <a:t> </a:t>
            </a:r>
            <a:r>
              <a:rPr lang="en-ID" sz="2100" dirty="0" err="1"/>
              <a:t>akan</a:t>
            </a:r>
            <a:r>
              <a:rPr lang="en-ID" sz="2100" dirty="0"/>
              <a:t> </a:t>
            </a:r>
            <a:r>
              <a:rPr lang="en-ID" sz="2100" dirty="0" err="1"/>
              <a:t>kehilangan</a:t>
            </a:r>
            <a:r>
              <a:rPr lang="en-ID" sz="2100" dirty="0"/>
              <a:t> status </a:t>
            </a:r>
            <a:r>
              <a:rPr lang="en-ID" sz="2100" dirty="0" err="1"/>
              <a:t>sosial</a:t>
            </a:r>
            <a:r>
              <a:rPr lang="en-ID" sz="2100" dirty="0"/>
              <a:t> </a:t>
            </a:r>
            <a:r>
              <a:rPr lang="en-ID" sz="2100" dirty="0" err="1"/>
              <a:t>untuk</a:t>
            </a:r>
            <a:r>
              <a:rPr lang="en-ID" sz="2100" dirty="0"/>
              <a:t> </a:t>
            </a:r>
            <a:r>
              <a:rPr lang="en-ID" sz="2100" dirty="0" err="1"/>
              <a:t>merayu</a:t>
            </a:r>
            <a:r>
              <a:rPr lang="en-ID" sz="2100" dirty="0"/>
              <a:t> korban.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100" dirty="0"/>
              <a:t> </a:t>
            </a:r>
            <a:r>
              <a:rPr lang="en-ID" sz="2100" b="1" dirty="0" err="1"/>
              <a:t>Diskon</a:t>
            </a:r>
            <a:r>
              <a:rPr lang="en-ID" sz="2100" b="1" dirty="0"/>
              <a:t> Fake / Anchoring Price:</a:t>
            </a:r>
            <a:r>
              <a:rPr lang="en-ID" sz="2100" dirty="0"/>
              <a:t> Strategi </a:t>
            </a:r>
            <a:r>
              <a:rPr lang="en-ID" sz="2100" dirty="0" err="1"/>
              <a:t>ritel</a:t>
            </a:r>
            <a:r>
              <a:rPr lang="en-ID" sz="2100" dirty="0"/>
              <a:t> </a:t>
            </a:r>
            <a:r>
              <a:rPr lang="en-ID" sz="2100" dirty="0" err="1"/>
              <a:t>memasang</a:t>
            </a:r>
            <a:r>
              <a:rPr lang="en-ID" sz="2100" dirty="0"/>
              <a:t> </a:t>
            </a:r>
            <a:r>
              <a:rPr lang="en-ID" sz="2100" dirty="0" err="1"/>
              <a:t>harga</a:t>
            </a:r>
            <a:r>
              <a:rPr lang="en-ID" sz="2100" dirty="0"/>
              <a:t> </a:t>
            </a:r>
            <a:r>
              <a:rPr lang="en-ID" sz="2100" dirty="0" err="1"/>
              <a:t>coret</a:t>
            </a:r>
            <a:r>
              <a:rPr lang="en-ID" sz="2100" dirty="0"/>
              <a:t> (</a:t>
            </a:r>
            <a:r>
              <a:rPr lang="en-ID" sz="2100" dirty="0" err="1"/>
              <a:t>misal</a:t>
            </a:r>
            <a:r>
              <a:rPr lang="en-ID" sz="2100" dirty="0"/>
              <a:t>: "~~Rp1.000.000~~ </a:t>
            </a:r>
            <a:r>
              <a:rPr lang="en-ID" sz="2100" dirty="0" err="1"/>
              <a:t>jadi</a:t>
            </a:r>
            <a:r>
              <a:rPr lang="en-ID" sz="2100" dirty="0"/>
              <a:t> Rp300.000") </a:t>
            </a:r>
            <a:r>
              <a:rPr lang="en-ID" sz="2100" dirty="0" err="1"/>
              <a:t>memanfaatkan</a:t>
            </a:r>
            <a:r>
              <a:rPr lang="en-ID" sz="2100" dirty="0"/>
              <a:t> bias </a:t>
            </a:r>
            <a:r>
              <a:rPr lang="en-ID" sz="2100" dirty="0" err="1"/>
              <a:t>jangkar</a:t>
            </a:r>
            <a:r>
              <a:rPr lang="en-ID" sz="2100" dirty="0"/>
              <a:t> (</a:t>
            </a:r>
            <a:r>
              <a:rPr lang="en-ID" sz="2100" i="1" dirty="0"/>
              <a:t>anchoring bias</a:t>
            </a:r>
            <a:r>
              <a:rPr lang="en-ID" sz="2100" dirty="0"/>
              <a:t>) agar </a:t>
            </a:r>
            <a:r>
              <a:rPr lang="en-ID" sz="2100" dirty="0" err="1"/>
              <a:t>calon</a:t>
            </a:r>
            <a:r>
              <a:rPr lang="en-ID" sz="2100" dirty="0"/>
              <a:t> </a:t>
            </a:r>
            <a:r>
              <a:rPr lang="en-ID" sz="2100" dirty="0" err="1"/>
              <a:t>pembeli</a:t>
            </a:r>
            <a:r>
              <a:rPr lang="en-ID" sz="2100" dirty="0"/>
              <a:t> </a:t>
            </a:r>
            <a:r>
              <a:rPr lang="en-ID" sz="2100" dirty="0" err="1"/>
              <a:t>merasa</a:t>
            </a:r>
            <a:r>
              <a:rPr lang="en-ID" sz="2100" dirty="0"/>
              <a:t> </a:t>
            </a:r>
            <a:r>
              <a:rPr lang="en-ID" sz="2100" dirty="0" err="1"/>
              <a:t>mendapatkan</a:t>
            </a:r>
            <a:r>
              <a:rPr lang="en-ID" sz="2100" dirty="0"/>
              <a:t> </a:t>
            </a:r>
            <a:r>
              <a:rPr lang="en-ID" sz="2100" dirty="0" err="1"/>
              <a:t>keuntungan</a:t>
            </a:r>
            <a:r>
              <a:rPr lang="en-ID" sz="2100" dirty="0"/>
              <a:t> </a:t>
            </a:r>
            <a:r>
              <a:rPr lang="en-ID" sz="2100" dirty="0" err="1"/>
              <a:t>besar</a:t>
            </a:r>
            <a:r>
              <a:rPr lang="en-ID" sz="2100" dirty="0"/>
              <a:t> </a:t>
            </a:r>
            <a:r>
              <a:rPr lang="en-ID" sz="2100" dirty="0" err="1"/>
              <a:t>padahal</a:t>
            </a:r>
            <a:r>
              <a:rPr lang="en-ID" sz="2100" dirty="0"/>
              <a:t> </a:t>
            </a:r>
            <a:r>
              <a:rPr lang="en-ID" sz="2100" dirty="0" err="1"/>
              <a:t>harga</a:t>
            </a:r>
            <a:r>
              <a:rPr lang="en-ID" sz="2100" dirty="0"/>
              <a:t> </a:t>
            </a:r>
            <a:r>
              <a:rPr lang="en-ID" sz="2100" dirty="0" err="1"/>
              <a:t>barang</a:t>
            </a:r>
            <a:r>
              <a:rPr lang="en-ID" sz="2100" dirty="0"/>
              <a:t> </a:t>
            </a:r>
            <a:r>
              <a:rPr lang="en-ID" sz="2100" dirty="0" err="1"/>
              <a:t>asli</a:t>
            </a:r>
            <a:r>
              <a:rPr lang="en-ID" sz="2100" dirty="0"/>
              <a:t> </a:t>
            </a:r>
            <a:r>
              <a:rPr lang="en-ID" sz="2100" dirty="0" err="1"/>
              <a:t>memang</a:t>
            </a:r>
            <a:r>
              <a:rPr lang="en-ID" sz="2100" dirty="0"/>
              <a:t> Rp300.000.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133494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36</TotalTime>
  <Words>1178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MS Shell Dlg 2</vt:lpstr>
      <vt:lpstr>Wingdings</vt:lpstr>
      <vt:lpstr>Wingdings 3</vt:lpstr>
      <vt:lpstr>Madison</vt:lpstr>
      <vt:lpstr>PSIKOLOGI EKONOMI</vt:lpstr>
      <vt:lpstr>Apa itu Psikologi Ekonomi?</vt:lpstr>
      <vt:lpstr>PowerPoint Presentation</vt:lpstr>
      <vt:lpstr>Kaitan Psikologi Ekonomi dengan Bidang Lain</vt:lpstr>
      <vt:lpstr>Kaitan Psikologi Ekonomi dengan Bidang Lain</vt:lpstr>
      <vt:lpstr>Sejarah Singkat Psikologi Ekonomi</vt:lpstr>
      <vt:lpstr>Tokoh-Tokoh Utama &amp; Teori Kunci</vt:lpstr>
      <vt:lpstr>Tokoh-Tokoh Utama &amp; Teori Kunci</vt:lpstr>
      <vt:lpstr>Tokoh-Tokoh Utama &amp; Teori Kunci</vt:lpstr>
      <vt:lpstr>Ruang Lingkup Psikologi Ekonomi</vt:lpstr>
      <vt:lpstr>Kasus-Kasus Riil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 kristiawan</dc:creator>
  <cp:lastModifiedBy>adi kristiawan</cp:lastModifiedBy>
  <cp:revision>2</cp:revision>
  <dcterms:created xsi:type="dcterms:W3CDTF">2026-09-25T02:23:23Z</dcterms:created>
  <dcterms:modified xsi:type="dcterms:W3CDTF">2026-09-25T03:02:03Z</dcterms:modified>
</cp:coreProperties>
</file>